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1325" r:id="rId2"/>
    <p:sldId id="258" r:id="rId3"/>
    <p:sldId id="1307" r:id="rId4"/>
    <p:sldId id="1308" r:id="rId5"/>
    <p:sldId id="1318" r:id="rId6"/>
    <p:sldId id="1309" r:id="rId7"/>
    <p:sldId id="1310" r:id="rId8"/>
    <p:sldId id="1311" r:id="rId9"/>
    <p:sldId id="1312" r:id="rId10"/>
    <p:sldId id="1313" r:id="rId11"/>
    <p:sldId id="1314" r:id="rId12"/>
    <p:sldId id="1315" r:id="rId13"/>
    <p:sldId id="1316" r:id="rId14"/>
    <p:sldId id="1317" r:id="rId15"/>
    <p:sldId id="1320" r:id="rId16"/>
    <p:sldId id="1321" r:id="rId17"/>
    <p:sldId id="1324" r:id="rId18"/>
    <p:sldId id="1319" r:id="rId19"/>
    <p:sldId id="1322" r:id="rId20"/>
    <p:sldId id="132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F8854E-76D6-7744-9A2A-6196BEF365E1}" v="2365" dt="2024-04-30T02:54:47.256"/>
    <p1510:client id="{94760B44-6415-414B-A1B5-4BE2CB73D187}" v="84" dt="2024-04-30T02:29:59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svg"/><Relationship Id="rId1" Type="http://schemas.openxmlformats.org/officeDocument/2006/relationships/image" Target="../media/image18.png"/><Relationship Id="rId6" Type="http://schemas.openxmlformats.org/officeDocument/2006/relationships/image" Target="../media/image39.svg"/><Relationship Id="rId5" Type="http://schemas.openxmlformats.org/officeDocument/2006/relationships/image" Target="../media/image10.png"/><Relationship Id="rId10" Type="http://schemas.openxmlformats.org/officeDocument/2006/relationships/image" Target="../media/image43.svg"/><Relationship Id="rId4" Type="http://schemas.openxmlformats.org/officeDocument/2006/relationships/image" Target="../media/image38.svg"/><Relationship Id="rId9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svg"/><Relationship Id="rId1" Type="http://schemas.openxmlformats.org/officeDocument/2006/relationships/image" Target="../media/image18.png"/><Relationship Id="rId6" Type="http://schemas.openxmlformats.org/officeDocument/2006/relationships/image" Target="../media/image39.svg"/><Relationship Id="rId5" Type="http://schemas.openxmlformats.org/officeDocument/2006/relationships/image" Target="../media/image10.png"/><Relationship Id="rId10" Type="http://schemas.openxmlformats.org/officeDocument/2006/relationships/image" Target="../media/image43.svg"/><Relationship Id="rId4" Type="http://schemas.openxmlformats.org/officeDocument/2006/relationships/image" Target="../media/image38.sv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B5FC0D-D7D5-47BA-A6BF-CBEAA4A0C89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9C1CBF-6236-4768-9B12-DF9068A0F681}">
      <dgm:prSet custT="1"/>
      <dgm:spPr/>
      <dgm:t>
        <a:bodyPr/>
        <a:lstStyle/>
        <a:p>
          <a:pPr algn="l"/>
          <a:r>
            <a:rPr lang="en-IN" sz="1600" b="1"/>
            <a:t>Fundamental Process:</a:t>
          </a:r>
        </a:p>
        <a:p>
          <a:pPr algn="l"/>
          <a:r>
            <a:rPr lang="en-IN" sz="1600"/>
            <a:t>Navigating data integrity and accuracy is critical in projects aiming to derive meaningful insights from diverse and complex datasets.</a:t>
          </a:r>
          <a:endParaRPr lang="en-US" sz="1600"/>
        </a:p>
      </dgm:t>
    </dgm:pt>
    <dgm:pt modelId="{ADD2CC5F-A977-45FD-9F01-A8CE909696B7}" type="parTrans" cxnId="{478EBE36-BEEC-4447-BD73-E9CEF6B02C1F}">
      <dgm:prSet/>
      <dgm:spPr/>
      <dgm:t>
        <a:bodyPr/>
        <a:lstStyle/>
        <a:p>
          <a:endParaRPr lang="en-US"/>
        </a:p>
      </dgm:t>
    </dgm:pt>
    <dgm:pt modelId="{E5C74D78-EDE9-4561-AF44-60AF1E65941D}" type="sibTrans" cxnId="{478EBE36-BEEC-4447-BD73-E9CEF6B02C1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A753086-54F9-47F1-932D-FFD591C09ECD}">
      <dgm:prSet custT="1"/>
      <dgm:spPr/>
      <dgm:t>
        <a:bodyPr/>
        <a:lstStyle/>
        <a:p>
          <a:pPr algn="l"/>
          <a:r>
            <a:rPr lang="en-IN" sz="1600" b="1"/>
            <a:t>Common Data Issues:</a:t>
          </a:r>
        </a:p>
        <a:p>
          <a:pPr algn="l"/>
          <a:r>
            <a:rPr lang="en-IN" sz="1600"/>
            <a:t>Datasets often contain errors, inconsistencies, outliers and missing values, which can distort analytical outcomes. </a:t>
          </a:r>
          <a:endParaRPr lang="en-US" sz="1600"/>
        </a:p>
      </dgm:t>
    </dgm:pt>
    <dgm:pt modelId="{1500625B-AE46-4E43-8E51-AC93422C350F}" type="parTrans" cxnId="{AC36F39B-6542-48AF-B72C-82ECF37E23DC}">
      <dgm:prSet/>
      <dgm:spPr/>
      <dgm:t>
        <a:bodyPr/>
        <a:lstStyle/>
        <a:p>
          <a:endParaRPr lang="en-US"/>
        </a:p>
      </dgm:t>
    </dgm:pt>
    <dgm:pt modelId="{B988BB8A-E469-4FFB-B760-712ACFBFA166}" type="sibTrans" cxnId="{AC36F39B-6542-48AF-B72C-82ECF37E23D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02CB955-F00A-434D-8352-3A1A0A0AE6E3}">
      <dgm:prSet custT="1"/>
      <dgm:spPr/>
      <dgm:t>
        <a:bodyPr/>
        <a:lstStyle/>
        <a:p>
          <a:r>
            <a:rPr lang="en-IN" sz="1600" b="1"/>
            <a:t>Necessity of Data Cleaning:</a:t>
          </a:r>
        </a:p>
        <a:p>
          <a:r>
            <a:rPr lang="en-IN" sz="1600"/>
            <a:t>Data cleaning is essential yet time-consuming, requiring continuous refinement to align with analysis-specific demands. </a:t>
          </a:r>
          <a:endParaRPr lang="en-US" sz="1600"/>
        </a:p>
      </dgm:t>
    </dgm:pt>
    <dgm:pt modelId="{4DBA72FB-F2A6-4062-A629-035ECA0CD473}" type="parTrans" cxnId="{51A44B2F-FDE5-4A05-842C-360968CB0245}">
      <dgm:prSet/>
      <dgm:spPr/>
      <dgm:t>
        <a:bodyPr/>
        <a:lstStyle/>
        <a:p>
          <a:endParaRPr lang="en-US"/>
        </a:p>
      </dgm:t>
    </dgm:pt>
    <dgm:pt modelId="{30A7AE77-7668-4CF9-AA52-0DDC0D28E0EB}" type="sibTrans" cxnId="{51A44B2F-FDE5-4A05-842C-360968CB024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10AA813-E2B4-4CD6-9ACD-9BA6B5690143}">
      <dgm:prSet custT="1"/>
      <dgm:spPr/>
      <dgm:t>
        <a:bodyPr/>
        <a:lstStyle/>
        <a:p>
          <a:pPr algn="l"/>
          <a:r>
            <a:rPr lang="en-IN" sz="1600" b="1"/>
            <a:t>Objective:</a:t>
          </a:r>
          <a:r>
            <a:rPr lang="en-IN" sz="1500"/>
            <a:t> </a:t>
          </a:r>
        </a:p>
        <a:p>
          <a:pPr algn="l"/>
          <a:r>
            <a:rPr lang="en-IN" sz="1600"/>
            <a:t>Implement a rigorous data cleaning regimen to ensure reliable insights and support informed business decisions.</a:t>
          </a:r>
          <a:endParaRPr lang="en-US" sz="1600"/>
        </a:p>
      </dgm:t>
    </dgm:pt>
    <dgm:pt modelId="{91DD5AF1-50CB-471B-96BE-21AB773C448C}" type="parTrans" cxnId="{A64ED794-D1C1-4A20-A21C-157A7DC010E9}">
      <dgm:prSet/>
      <dgm:spPr/>
      <dgm:t>
        <a:bodyPr/>
        <a:lstStyle/>
        <a:p>
          <a:endParaRPr lang="en-US"/>
        </a:p>
      </dgm:t>
    </dgm:pt>
    <dgm:pt modelId="{3007A494-A7AE-450E-B1FC-AC904D26239F}" type="sibTrans" cxnId="{A64ED794-D1C1-4A20-A21C-157A7DC010E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9CEBB23-6024-0A43-BCF5-8CC31F582346}" type="pres">
      <dgm:prSet presAssocID="{A0B5FC0D-D7D5-47BA-A6BF-CBEAA4A0C89E}" presName="Name0" presStyleCnt="0">
        <dgm:presLayoutVars>
          <dgm:animLvl val="lvl"/>
          <dgm:resizeHandles val="exact"/>
        </dgm:presLayoutVars>
      </dgm:prSet>
      <dgm:spPr/>
    </dgm:pt>
    <dgm:pt modelId="{825733CF-B7AC-6B40-85D7-FCE902EFC7B4}" type="pres">
      <dgm:prSet presAssocID="{309C1CBF-6236-4768-9B12-DF9068A0F681}" presName="compositeNode" presStyleCnt="0">
        <dgm:presLayoutVars>
          <dgm:bulletEnabled val="1"/>
        </dgm:presLayoutVars>
      </dgm:prSet>
      <dgm:spPr/>
    </dgm:pt>
    <dgm:pt modelId="{EEB808C1-8C56-1B4D-A62D-0FFEE2EA9716}" type="pres">
      <dgm:prSet presAssocID="{309C1CBF-6236-4768-9B12-DF9068A0F681}" presName="bgRect" presStyleLbl="bgAccFollowNode1" presStyleIdx="0" presStyleCnt="4"/>
      <dgm:spPr/>
    </dgm:pt>
    <dgm:pt modelId="{0B0C8F19-872E-8F43-A0AD-2FAE186BF07F}" type="pres">
      <dgm:prSet presAssocID="{E5C74D78-EDE9-4561-AF44-60AF1E65941D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52853BF-FB63-344E-AFBB-43F3D6414001}" type="pres">
      <dgm:prSet presAssocID="{309C1CBF-6236-4768-9B12-DF9068A0F681}" presName="bottomLine" presStyleLbl="alignNode1" presStyleIdx="1" presStyleCnt="8">
        <dgm:presLayoutVars/>
      </dgm:prSet>
      <dgm:spPr/>
    </dgm:pt>
    <dgm:pt modelId="{DBFBF92E-9603-0C41-A01F-54789A3E8A71}" type="pres">
      <dgm:prSet presAssocID="{309C1CBF-6236-4768-9B12-DF9068A0F681}" presName="nodeText" presStyleLbl="bgAccFollowNode1" presStyleIdx="0" presStyleCnt="4">
        <dgm:presLayoutVars>
          <dgm:bulletEnabled val="1"/>
        </dgm:presLayoutVars>
      </dgm:prSet>
      <dgm:spPr/>
    </dgm:pt>
    <dgm:pt modelId="{519F3167-5A61-9B43-B3AA-BCF4E47588FF}" type="pres">
      <dgm:prSet presAssocID="{E5C74D78-EDE9-4561-AF44-60AF1E65941D}" presName="sibTrans" presStyleCnt="0"/>
      <dgm:spPr/>
    </dgm:pt>
    <dgm:pt modelId="{5B5A05CA-4D5D-D343-A165-7C6AD748FB86}" type="pres">
      <dgm:prSet presAssocID="{BA753086-54F9-47F1-932D-FFD591C09ECD}" presName="compositeNode" presStyleCnt="0">
        <dgm:presLayoutVars>
          <dgm:bulletEnabled val="1"/>
        </dgm:presLayoutVars>
      </dgm:prSet>
      <dgm:spPr/>
    </dgm:pt>
    <dgm:pt modelId="{69470422-F22C-8146-A5C9-5CD11CD35197}" type="pres">
      <dgm:prSet presAssocID="{BA753086-54F9-47F1-932D-FFD591C09ECD}" presName="bgRect" presStyleLbl="bgAccFollowNode1" presStyleIdx="1" presStyleCnt="4"/>
      <dgm:spPr/>
    </dgm:pt>
    <dgm:pt modelId="{8A019EF8-F669-AF4E-ACB2-5711D706D5BE}" type="pres">
      <dgm:prSet presAssocID="{B988BB8A-E469-4FFB-B760-712ACFBFA16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650078EB-8F69-5347-B629-2FB78D70D823}" type="pres">
      <dgm:prSet presAssocID="{BA753086-54F9-47F1-932D-FFD591C09ECD}" presName="bottomLine" presStyleLbl="alignNode1" presStyleIdx="3" presStyleCnt="8">
        <dgm:presLayoutVars/>
      </dgm:prSet>
      <dgm:spPr/>
    </dgm:pt>
    <dgm:pt modelId="{F4910C4D-7B1A-594B-B445-6BA4E33223C8}" type="pres">
      <dgm:prSet presAssocID="{BA753086-54F9-47F1-932D-FFD591C09ECD}" presName="nodeText" presStyleLbl="bgAccFollowNode1" presStyleIdx="1" presStyleCnt="4">
        <dgm:presLayoutVars>
          <dgm:bulletEnabled val="1"/>
        </dgm:presLayoutVars>
      </dgm:prSet>
      <dgm:spPr/>
    </dgm:pt>
    <dgm:pt modelId="{8901579E-F581-A846-A57C-B60F342CAA7F}" type="pres">
      <dgm:prSet presAssocID="{B988BB8A-E469-4FFB-B760-712ACFBFA166}" presName="sibTrans" presStyleCnt="0"/>
      <dgm:spPr/>
    </dgm:pt>
    <dgm:pt modelId="{1DEB2FC8-3B8B-C24A-9218-FCA9B2A4EB95}" type="pres">
      <dgm:prSet presAssocID="{B02CB955-F00A-434D-8352-3A1A0A0AE6E3}" presName="compositeNode" presStyleCnt="0">
        <dgm:presLayoutVars>
          <dgm:bulletEnabled val="1"/>
        </dgm:presLayoutVars>
      </dgm:prSet>
      <dgm:spPr/>
    </dgm:pt>
    <dgm:pt modelId="{9BCB7597-6AE7-A345-AB15-44938D6F97FE}" type="pres">
      <dgm:prSet presAssocID="{B02CB955-F00A-434D-8352-3A1A0A0AE6E3}" presName="bgRect" presStyleLbl="bgAccFollowNode1" presStyleIdx="2" presStyleCnt="4"/>
      <dgm:spPr/>
    </dgm:pt>
    <dgm:pt modelId="{D912C45F-CA36-4A42-BED6-567A7BC19884}" type="pres">
      <dgm:prSet presAssocID="{30A7AE77-7668-4CF9-AA52-0DDC0D28E0EB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DE7489C0-D9F7-7142-A2D0-08F315D6F24A}" type="pres">
      <dgm:prSet presAssocID="{B02CB955-F00A-434D-8352-3A1A0A0AE6E3}" presName="bottomLine" presStyleLbl="alignNode1" presStyleIdx="5" presStyleCnt="8">
        <dgm:presLayoutVars/>
      </dgm:prSet>
      <dgm:spPr/>
    </dgm:pt>
    <dgm:pt modelId="{E34FA583-BA89-CE40-9DF1-9052BCCFA68C}" type="pres">
      <dgm:prSet presAssocID="{B02CB955-F00A-434D-8352-3A1A0A0AE6E3}" presName="nodeText" presStyleLbl="bgAccFollowNode1" presStyleIdx="2" presStyleCnt="4">
        <dgm:presLayoutVars>
          <dgm:bulletEnabled val="1"/>
        </dgm:presLayoutVars>
      </dgm:prSet>
      <dgm:spPr/>
    </dgm:pt>
    <dgm:pt modelId="{91909B81-471F-A343-8566-2E76C34FD725}" type="pres">
      <dgm:prSet presAssocID="{30A7AE77-7668-4CF9-AA52-0DDC0D28E0EB}" presName="sibTrans" presStyleCnt="0"/>
      <dgm:spPr/>
    </dgm:pt>
    <dgm:pt modelId="{3C1B8817-0FF4-1A4B-89DC-492525C33FD0}" type="pres">
      <dgm:prSet presAssocID="{310AA813-E2B4-4CD6-9ACD-9BA6B5690143}" presName="compositeNode" presStyleCnt="0">
        <dgm:presLayoutVars>
          <dgm:bulletEnabled val="1"/>
        </dgm:presLayoutVars>
      </dgm:prSet>
      <dgm:spPr/>
    </dgm:pt>
    <dgm:pt modelId="{65D0B11E-E0D3-7A44-B987-05C70F1409D0}" type="pres">
      <dgm:prSet presAssocID="{310AA813-E2B4-4CD6-9ACD-9BA6B5690143}" presName="bgRect" presStyleLbl="bgAccFollowNode1" presStyleIdx="3" presStyleCnt="4"/>
      <dgm:spPr/>
    </dgm:pt>
    <dgm:pt modelId="{8FC83A2E-9C47-A64D-891C-F5B90700DD40}" type="pres">
      <dgm:prSet presAssocID="{3007A494-A7AE-450E-B1FC-AC904D26239F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CF2AC8F-68EA-8342-8098-0517B703D5E5}" type="pres">
      <dgm:prSet presAssocID="{310AA813-E2B4-4CD6-9ACD-9BA6B5690143}" presName="bottomLine" presStyleLbl="alignNode1" presStyleIdx="7" presStyleCnt="8">
        <dgm:presLayoutVars/>
      </dgm:prSet>
      <dgm:spPr/>
    </dgm:pt>
    <dgm:pt modelId="{94FF8C08-EBE8-BF4E-8FEF-2F49529D35A8}" type="pres">
      <dgm:prSet presAssocID="{310AA813-E2B4-4CD6-9ACD-9BA6B5690143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09E8EA04-7D21-CD45-A93F-488F7B1A1B2A}" type="presOf" srcId="{309C1CBF-6236-4768-9B12-DF9068A0F681}" destId="{DBFBF92E-9603-0C41-A01F-54789A3E8A71}" srcOrd="1" destOrd="0" presId="urn:microsoft.com/office/officeart/2016/7/layout/BasicLinearProcessNumbered"/>
    <dgm:cxn modelId="{FAD83308-D16E-AE47-9E86-C87F6E7FF3A8}" type="presOf" srcId="{B988BB8A-E469-4FFB-B760-712ACFBFA166}" destId="{8A019EF8-F669-AF4E-ACB2-5711D706D5BE}" srcOrd="0" destOrd="0" presId="urn:microsoft.com/office/officeart/2016/7/layout/BasicLinearProcessNumbered"/>
    <dgm:cxn modelId="{51A44B2F-FDE5-4A05-842C-360968CB0245}" srcId="{A0B5FC0D-D7D5-47BA-A6BF-CBEAA4A0C89E}" destId="{B02CB955-F00A-434D-8352-3A1A0A0AE6E3}" srcOrd="2" destOrd="0" parTransId="{4DBA72FB-F2A6-4062-A629-035ECA0CD473}" sibTransId="{30A7AE77-7668-4CF9-AA52-0DDC0D28E0EB}"/>
    <dgm:cxn modelId="{478EBE36-BEEC-4447-BD73-E9CEF6B02C1F}" srcId="{A0B5FC0D-D7D5-47BA-A6BF-CBEAA4A0C89E}" destId="{309C1CBF-6236-4768-9B12-DF9068A0F681}" srcOrd="0" destOrd="0" parTransId="{ADD2CC5F-A977-45FD-9F01-A8CE909696B7}" sibTransId="{E5C74D78-EDE9-4561-AF44-60AF1E65941D}"/>
    <dgm:cxn modelId="{62619A3A-075F-A74F-B4E7-6D3D146BE1FA}" type="presOf" srcId="{B02CB955-F00A-434D-8352-3A1A0A0AE6E3}" destId="{9BCB7597-6AE7-A345-AB15-44938D6F97FE}" srcOrd="0" destOrd="0" presId="urn:microsoft.com/office/officeart/2016/7/layout/BasicLinearProcessNumbered"/>
    <dgm:cxn modelId="{6BF2C54C-115A-8D42-BF0F-98EF68FE62FF}" type="presOf" srcId="{A0B5FC0D-D7D5-47BA-A6BF-CBEAA4A0C89E}" destId="{39CEBB23-6024-0A43-BCF5-8CC31F582346}" srcOrd="0" destOrd="0" presId="urn:microsoft.com/office/officeart/2016/7/layout/BasicLinearProcessNumbered"/>
    <dgm:cxn modelId="{13F37960-C864-224B-9D87-62F5BFA92893}" type="presOf" srcId="{309C1CBF-6236-4768-9B12-DF9068A0F681}" destId="{EEB808C1-8C56-1B4D-A62D-0FFEE2EA9716}" srcOrd="0" destOrd="0" presId="urn:microsoft.com/office/officeart/2016/7/layout/BasicLinearProcessNumbered"/>
    <dgm:cxn modelId="{16FA2370-942F-7540-B94A-685DE6FCB480}" type="presOf" srcId="{BA753086-54F9-47F1-932D-FFD591C09ECD}" destId="{69470422-F22C-8146-A5C9-5CD11CD35197}" srcOrd="0" destOrd="0" presId="urn:microsoft.com/office/officeart/2016/7/layout/BasicLinearProcessNumbered"/>
    <dgm:cxn modelId="{A64ED794-D1C1-4A20-A21C-157A7DC010E9}" srcId="{A0B5FC0D-D7D5-47BA-A6BF-CBEAA4A0C89E}" destId="{310AA813-E2B4-4CD6-9ACD-9BA6B5690143}" srcOrd="3" destOrd="0" parTransId="{91DD5AF1-50CB-471B-96BE-21AB773C448C}" sibTransId="{3007A494-A7AE-450E-B1FC-AC904D26239F}"/>
    <dgm:cxn modelId="{484E519A-D16C-DB47-AADE-219A326B4EDC}" type="presOf" srcId="{310AA813-E2B4-4CD6-9ACD-9BA6B5690143}" destId="{65D0B11E-E0D3-7A44-B987-05C70F1409D0}" srcOrd="0" destOrd="0" presId="urn:microsoft.com/office/officeart/2016/7/layout/BasicLinearProcessNumbered"/>
    <dgm:cxn modelId="{AC36F39B-6542-48AF-B72C-82ECF37E23DC}" srcId="{A0B5FC0D-D7D5-47BA-A6BF-CBEAA4A0C89E}" destId="{BA753086-54F9-47F1-932D-FFD591C09ECD}" srcOrd="1" destOrd="0" parTransId="{1500625B-AE46-4E43-8E51-AC93422C350F}" sibTransId="{B988BB8A-E469-4FFB-B760-712ACFBFA166}"/>
    <dgm:cxn modelId="{6A01FBA7-0829-BD42-8FFF-E8D942D36F5E}" type="presOf" srcId="{B02CB955-F00A-434D-8352-3A1A0A0AE6E3}" destId="{E34FA583-BA89-CE40-9DF1-9052BCCFA68C}" srcOrd="1" destOrd="0" presId="urn:microsoft.com/office/officeart/2016/7/layout/BasicLinearProcessNumbered"/>
    <dgm:cxn modelId="{C1FA73B7-CB78-874B-8E0F-4EAFBB140BB3}" type="presOf" srcId="{BA753086-54F9-47F1-932D-FFD591C09ECD}" destId="{F4910C4D-7B1A-594B-B445-6BA4E33223C8}" srcOrd="1" destOrd="0" presId="urn:microsoft.com/office/officeart/2016/7/layout/BasicLinearProcessNumbered"/>
    <dgm:cxn modelId="{D4FF5CC1-1BF2-9D4F-B5F3-069BF950871A}" type="presOf" srcId="{30A7AE77-7668-4CF9-AA52-0DDC0D28E0EB}" destId="{D912C45F-CA36-4A42-BED6-567A7BC19884}" srcOrd="0" destOrd="0" presId="urn:microsoft.com/office/officeart/2016/7/layout/BasicLinearProcessNumbered"/>
    <dgm:cxn modelId="{DEE887D9-412F-8B47-8F03-F66F1B2F4EF1}" type="presOf" srcId="{3007A494-A7AE-450E-B1FC-AC904D26239F}" destId="{8FC83A2E-9C47-A64D-891C-F5B90700DD40}" srcOrd="0" destOrd="0" presId="urn:microsoft.com/office/officeart/2016/7/layout/BasicLinearProcessNumbered"/>
    <dgm:cxn modelId="{B3A20FE3-751E-6D4C-9D02-BC1BBB7F292E}" type="presOf" srcId="{E5C74D78-EDE9-4561-AF44-60AF1E65941D}" destId="{0B0C8F19-872E-8F43-A0AD-2FAE186BF07F}" srcOrd="0" destOrd="0" presId="urn:microsoft.com/office/officeart/2016/7/layout/BasicLinearProcessNumbered"/>
    <dgm:cxn modelId="{0E9000EA-4A80-DA41-B0D4-8CD7AF904041}" type="presOf" srcId="{310AA813-E2B4-4CD6-9ACD-9BA6B5690143}" destId="{94FF8C08-EBE8-BF4E-8FEF-2F49529D35A8}" srcOrd="1" destOrd="0" presId="urn:microsoft.com/office/officeart/2016/7/layout/BasicLinearProcessNumbered"/>
    <dgm:cxn modelId="{4271A4DA-202F-664A-BE5E-F9FB9D88184F}" type="presParOf" srcId="{39CEBB23-6024-0A43-BCF5-8CC31F582346}" destId="{825733CF-B7AC-6B40-85D7-FCE902EFC7B4}" srcOrd="0" destOrd="0" presId="urn:microsoft.com/office/officeart/2016/7/layout/BasicLinearProcessNumbered"/>
    <dgm:cxn modelId="{40CA7D9A-854E-554E-8069-9412AD6ED2E7}" type="presParOf" srcId="{825733CF-B7AC-6B40-85D7-FCE902EFC7B4}" destId="{EEB808C1-8C56-1B4D-A62D-0FFEE2EA9716}" srcOrd="0" destOrd="0" presId="urn:microsoft.com/office/officeart/2016/7/layout/BasicLinearProcessNumbered"/>
    <dgm:cxn modelId="{D0265C3F-F125-4940-91D7-73A078BF8774}" type="presParOf" srcId="{825733CF-B7AC-6B40-85D7-FCE902EFC7B4}" destId="{0B0C8F19-872E-8F43-A0AD-2FAE186BF07F}" srcOrd="1" destOrd="0" presId="urn:microsoft.com/office/officeart/2016/7/layout/BasicLinearProcessNumbered"/>
    <dgm:cxn modelId="{BBD3F934-DA71-2949-BC2B-E17C232D82DC}" type="presParOf" srcId="{825733CF-B7AC-6B40-85D7-FCE902EFC7B4}" destId="{752853BF-FB63-344E-AFBB-43F3D6414001}" srcOrd="2" destOrd="0" presId="urn:microsoft.com/office/officeart/2016/7/layout/BasicLinearProcessNumbered"/>
    <dgm:cxn modelId="{F4E0BCA8-F076-A948-A5C0-3EC2429024D9}" type="presParOf" srcId="{825733CF-B7AC-6B40-85D7-FCE902EFC7B4}" destId="{DBFBF92E-9603-0C41-A01F-54789A3E8A71}" srcOrd="3" destOrd="0" presId="urn:microsoft.com/office/officeart/2016/7/layout/BasicLinearProcessNumbered"/>
    <dgm:cxn modelId="{B16CF323-89E8-524C-B98B-920A5E9819B6}" type="presParOf" srcId="{39CEBB23-6024-0A43-BCF5-8CC31F582346}" destId="{519F3167-5A61-9B43-B3AA-BCF4E47588FF}" srcOrd="1" destOrd="0" presId="urn:microsoft.com/office/officeart/2016/7/layout/BasicLinearProcessNumbered"/>
    <dgm:cxn modelId="{C2DE3FC1-F850-9D4D-8F28-A5C704D608CD}" type="presParOf" srcId="{39CEBB23-6024-0A43-BCF5-8CC31F582346}" destId="{5B5A05CA-4D5D-D343-A165-7C6AD748FB86}" srcOrd="2" destOrd="0" presId="urn:microsoft.com/office/officeart/2016/7/layout/BasicLinearProcessNumbered"/>
    <dgm:cxn modelId="{06275E1C-B091-2949-BBC5-6DB492D0EFCD}" type="presParOf" srcId="{5B5A05CA-4D5D-D343-A165-7C6AD748FB86}" destId="{69470422-F22C-8146-A5C9-5CD11CD35197}" srcOrd="0" destOrd="0" presId="urn:microsoft.com/office/officeart/2016/7/layout/BasicLinearProcessNumbered"/>
    <dgm:cxn modelId="{5674384C-D449-7649-9CD6-AA5CEE5E8B12}" type="presParOf" srcId="{5B5A05CA-4D5D-D343-A165-7C6AD748FB86}" destId="{8A019EF8-F669-AF4E-ACB2-5711D706D5BE}" srcOrd="1" destOrd="0" presId="urn:microsoft.com/office/officeart/2016/7/layout/BasicLinearProcessNumbered"/>
    <dgm:cxn modelId="{7B640C30-0E4E-DE45-93F8-6639107EB9F1}" type="presParOf" srcId="{5B5A05CA-4D5D-D343-A165-7C6AD748FB86}" destId="{650078EB-8F69-5347-B629-2FB78D70D823}" srcOrd="2" destOrd="0" presId="urn:microsoft.com/office/officeart/2016/7/layout/BasicLinearProcessNumbered"/>
    <dgm:cxn modelId="{8F1FEE95-0995-4F4A-9077-A81C52EC719E}" type="presParOf" srcId="{5B5A05CA-4D5D-D343-A165-7C6AD748FB86}" destId="{F4910C4D-7B1A-594B-B445-6BA4E33223C8}" srcOrd="3" destOrd="0" presId="urn:microsoft.com/office/officeart/2016/7/layout/BasicLinearProcessNumbered"/>
    <dgm:cxn modelId="{DB1DE01E-A599-F742-8971-500BE8CE08ED}" type="presParOf" srcId="{39CEBB23-6024-0A43-BCF5-8CC31F582346}" destId="{8901579E-F581-A846-A57C-B60F342CAA7F}" srcOrd="3" destOrd="0" presId="urn:microsoft.com/office/officeart/2016/7/layout/BasicLinearProcessNumbered"/>
    <dgm:cxn modelId="{463894C2-ED6A-644E-9DD1-52D6EAF54EDC}" type="presParOf" srcId="{39CEBB23-6024-0A43-BCF5-8CC31F582346}" destId="{1DEB2FC8-3B8B-C24A-9218-FCA9B2A4EB95}" srcOrd="4" destOrd="0" presId="urn:microsoft.com/office/officeart/2016/7/layout/BasicLinearProcessNumbered"/>
    <dgm:cxn modelId="{E17C9983-BA20-E24B-80C3-90FB282122A5}" type="presParOf" srcId="{1DEB2FC8-3B8B-C24A-9218-FCA9B2A4EB95}" destId="{9BCB7597-6AE7-A345-AB15-44938D6F97FE}" srcOrd="0" destOrd="0" presId="urn:microsoft.com/office/officeart/2016/7/layout/BasicLinearProcessNumbered"/>
    <dgm:cxn modelId="{10532958-D0CC-5145-AEA9-11F2A7635F58}" type="presParOf" srcId="{1DEB2FC8-3B8B-C24A-9218-FCA9B2A4EB95}" destId="{D912C45F-CA36-4A42-BED6-567A7BC19884}" srcOrd="1" destOrd="0" presId="urn:microsoft.com/office/officeart/2016/7/layout/BasicLinearProcessNumbered"/>
    <dgm:cxn modelId="{60920740-3FA3-D14E-807E-8669340722D0}" type="presParOf" srcId="{1DEB2FC8-3B8B-C24A-9218-FCA9B2A4EB95}" destId="{DE7489C0-D9F7-7142-A2D0-08F315D6F24A}" srcOrd="2" destOrd="0" presId="urn:microsoft.com/office/officeart/2016/7/layout/BasicLinearProcessNumbered"/>
    <dgm:cxn modelId="{A79F4BEF-F969-CB45-8BB6-C380AF5810BF}" type="presParOf" srcId="{1DEB2FC8-3B8B-C24A-9218-FCA9B2A4EB95}" destId="{E34FA583-BA89-CE40-9DF1-9052BCCFA68C}" srcOrd="3" destOrd="0" presId="urn:microsoft.com/office/officeart/2016/7/layout/BasicLinearProcessNumbered"/>
    <dgm:cxn modelId="{FA3FA123-52FE-CA4B-918E-FE84CF66F084}" type="presParOf" srcId="{39CEBB23-6024-0A43-BCF5-8CC31F582346}" destId="{91909B81-471F-A343-8566-2E76C34FD725}" srcOrd="5" destOrd="0" presId="urn:microsoft.com/office/officeart/2016/7/layout/BasicLinearProcessNumbered"/>
    <dgm:cxn modelId="{AAC2D276-6873-7F44-8848-94FB80B4EFF6}" type="presParOf" srcId="{39CEBB23-6024-0A43-BCF5-8CC31F582346}" destId="{3C1B8817-0FF4-1A4B-89DC-492525C33FD0}" srcOrd="6" destOrd="0" presId="urn:microsoft.com/office/officeart/2016/7/layout/BasicLinearProcessNumbered"/>
    <dgm:cxn modelId="{B58256FC-7C67-B443-B38A-B596A64D053B}" type="presParOf" srcId="{3C1B8817-0FF4-1A4B-89DC-492525C33FD0}" destId="{65D0B11E-E0D3-7A44-B987-05C70F1409D0}" srcOrd="0" destOrd="0" presId="urn:microsoft.com/office/officeart/2016/7/layout/BasicLinearProcessNumbered"/>
    <dgm:cxn modelId="{7126C1E7-A48F-7A42-A413-C75B11E8F104}" type="presParOf" srcId="{3C1B8817-0FF4-1A4B-89DC-492525C33FD0}" destId="{8FC83A2E-9C47-A64D-891C-F5B90700DD40}" srcOrd="1" destOrd="0" presId="urn:microsoft.com/office/officeart/2016/7/layout/BasicLinearProcessNumbered"/>
    <dgm:cxn modelId="{02949EBE-6364-B848-B7FD-6ADB00230687}" type="presParOf" srcId="{3C1B8817-0FF4-1A4B-89DC-492525C33FD0}" destId="{7CF2AC8F-68EA-8342-8098-0517B703D5E5}" srcOrd="2" destOrd="0" presId="urn:microsoft.com/office/officeart/2016/7/layout/BasicLinearProcessNumbered"/>
    <dgm:cxn modelId="{F4A81473-7F99-FC4C-91A2-44753A22E748}" type="presParOf" srcId="{3C1B8817-0FF4-1A4B-89DC-492525C33FD0}" destId="{94FF8C08-EBE8-BF4E-8FEF-2F49529D35A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5324F7-9767-4E89-AED4-ADCDC4AA24B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66EF601-F05E-4CAB-8834-1006215EE9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1"/>
            <a:t>Data Profiling: </a:t>
          </a:r>
        </a:p>
        <a:p>
          <a:pPr>
            <a:lnSpc>
              <a:spcPct val="100000"/>
            </a:lnSpc>
          </a:pPr>
          <a:r>
            <a:rPr lang="en-IN" sz="1200"/>
            <a:t>Initial exploration to identify quality issues, followed by detailed recording of findings to guide cleaning. </a:t>
          </a:r>
          <a:endParaRPr lang="en-US" sz="1200"/>
        </a:p>
      </dgm:t>
    </dgm:pt>
    <dgm:pt modelId="{91528ED4-6656-44CC-8479-6A9EC8D74D42}" type="parTrans" cxnId="{56CF7AD6-C09C-4502-A6FF-7D098EA0E6DF}">
      <dgm:prSet/>
      <dgm:spPr/>
      <dgm:t>
        <a:bodyPr/>
        <a:lstStyle/>
        <a:p>
          <a:endParaRPr lang="en-US"/>
        </a:p>
      </dgm:t>
    </dgm:pt>
    <dgm:pt modelId="{35BEB317-CBBA-4F8E-A33D-8DE32ABC4A3D}" type="sibTrans" cxnId="{56CF7AD6-C09C-4502-A6FF-7D098EA0E6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554622-B6FE-4610-9E4F-079BA60644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1"/>
            <a:t>Addressing Missing Data:</a:t>
          </a:r>
        </a:p>
        <a:p>
          <a:pPr>
            <a:lnSpc>
              <a:spcPct val="100000"/>
            </a:lnSpc>
          </a:pPr>
          <a:r>
            <a:rPr lang="en-IN" sz="1200"/>
            <a:t>Combination of statistical techniques and domain knowledge applied to manage missing data effectively. </a:t>
          </a:r>
          <a:endParaRPr lang="en-US" sz="1200"/>
        </a:p>
      </dgm:t>
    </dgm:pt>
    <dgm:pt modelId="{6C86FFBA-FAD8-4FDE-A33E-D517800C5FBA}" type="parTrans" cxnId="{170C839C-5600-4B41-A796-718D79C4D5F1}">
      <dgm:prSet/>
      <dgm:spPr/>
      <dgm:t>
        <a:bodyPr/>
        <a:lstStyle/>
        <a:p>
          <a:endParaRPr lang="en-US"/>
        </a:p>
      </dgm:t>
    </dgm:pt>
    <dgm:pt modelId="{84D7E1B4-A4B9-4D0F-A940-30830EDF3E6F}" type="sibTrans" cxnId="{170C839C-5600-4B41-A796-718D79C4D5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41E756A-BE0E-4685-B3B5-AABF8E8B0F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1"/>
            <a:t>Duplicate Identification:</a:t>
          </a:r>
        </a:p>
        <a:p>
          <a:pPr>
            <a:lnSpc>
              <a:spcPct val="100000"/>
            </a:lnSpc>
          </a:pPr>
          <a:r>
            <a:rPr lang="en-IN" sz="1200"/>
            <a:t>Ensured data uniqueness by identifying and removing duplicate records, documented to maintain integrity. </a:t>
          </a:r>
          <a:endParaRPr lang="en-US" sz="1200"/>
        </a:p>
      </dgm:t>
    </dgm:pt>
    <dgm:pt modelId="{DF0B1CAF-6208-44C8-980F-164D7C19DA6B}" type="parTrans" cxnId="{097F078E-5FDA-4C77-85AF-198433D1EFCB}">
      <dgm:prSet/>
      <dgm:spPr/>
      <dgm:t>
        <a:bodyPr/>
        <a:lstStyle/>
        <a:p>
          <a:endParaRPr lang="en-US"/>
        </a:p>
      </dgm:t>
    </dgm:pt>
    <dgm:pt modelId="{19C38717-0FC3-40FE-8607-9C4B4196C797}" type="sibTrans" cxnId="{097F078E-5FDA-4C77-85AF-198433D1EFC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486F5B9-6261-42A2-9D8A-B798D32AE9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1"/>
            <a:t>Normalization &amp; Transformation:</a:t>
          </a:r>
        </a:p>
        <a:p>
          <a:pPr>
            <a:lnSpc>
              <a:spcPct val="100000"/>
            </a:lnSpc>
          </a:pPr>
          <a:r>
            <a:rPr lang="en-IN" sz="1200"/>
            <a:t>Transformed data to normalize distributions and encode categorical variables, positioning data for advanced analysis. </a:t>
          </a:r>
          <a:endParaRPr lang="en-US" sz="1200"/>
        </a:p>
      </dgm:t>
    </dgm:pt>
    <dgm:pt modelId="{519CDC14-CB38-4739-BBC2-99276E2B5EE0}" type="parTrans" cxnId="{572A6A12-3FC7-4DE4-9426-EEE4455A94BD}">
      <dgm:prSet/>
      <dgm:spPr/>
      <dgm:t>
        <a:bodyPr/>
        <a:lstStyle/>
        <a:p>
          <a:endParaRPr lang="en-US"/>
        </a:p>
      </dgm:t>
    </dgm:pt>
    <dgm:pt modelId="{E141A6D9-5D18-497B-AEA4-C90D662FC2E4}" type="sibTrans" cxnId="{572A6A12-3FC7-4DE4-9426-EEE4455A94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4F4BFD-AA96-4A9E-A5E3-4CFB3D2C04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1"/>
            <a:t>Feature Engineering: </a:t>
          </a:r>
        </a:p>
        <a:p>
          <a:pPr>
            <a:lnSpc>
              <a:spcPct val="100000"/>
            </a:lnSpc>
          </a:pPr>
          <a:r>
            <a:rPr lang="en-IN" sz="1200"/>
            <a:t>Used categorical and  numerical variables and augmented dataset to enhance analysis, particularly with financial metrics. </a:t>
          </a:r>
          <a:endParaRPr lang="en-US" sz="1200"/>
        </a:p>
      </dgm:t>
    </dgm:pt>
    <dgm:pt modelId="{7E450DDB-0922-4A5B-B6BF-11510C14A8F6}" type="parTrans" cxnId="{A868762F-CFB6-4644-8FA3-7A7B3F405CA8}">
      <dgm:prSet/>
      <dgm:spPr/>
      <dgm:t>
        <a:bodyPr/>
        <a:lstStyle/>
        <a:p>
          <a:endParaRPr lang="en-US"/>
        </a:p>
      </dgm:t>
    </dgm:pt>
    <dgm:pt modelId="{E31397D5-786D-4D5A-925A-B4214ADCEC1E}" type="sibTrans" cxnId="{A868762F-CFB6-4644-8FA3-7A7B3F405C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F0A642-9CB3-4A9C-A569-D27C4C6835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1"/>
            <a:t>Outlier Management: </a:t>
          </a:r>
        </a:p>
        <a:p>
          <a:pPr>
            <a:lnSpc>
              <a:spcPct val="100000"/>
            </a:lnSpc>
          </a:pPr>
          <a:r>
            <a:rPr lang="en-IN" sz="1200"/>
            <a:t>Detected and treated outliers to ensure data accuracy; employed methods like thresholding. </a:t>
          </a:r>
          <a:endParaRPr lang="en-US" sz="1200"/>
        </a:p>
      </dgm:t>
    </dgm:pt>
    <dgm:pt modelId="{8B0B3962-3CEF-4264-B092-29D390A66758}" type="parTrans" cxnId="{ABA51512-4110-42BD-8B23-4D46027DF356}">
      <dgm:prSet/>
      <dgm:spPr/>
      <dgm:t>
        <a:bodyPr/>
        <a:lstStyle/>
        <a:p>
          <a:endParaRPr lang="en-US"/>
        </a:p>
      </dgm:t>
    </dgm:pt>
    <dgm:pt modelId="{AAD80D76-9C7B-4CD3-AC9B-988D4E94D0AF}" type="sibTrans" cxnId="{ABA51512-4110-42BD-8B23-4D46027DF35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4BBDF7-47A2-4159-A8AB-3E9A81D712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1"/>
            <a:t>Quality Assurance: </a:t>
          </a:r>
        </a:p>
        <a:p>
          <a:pPr>
            <a:lnSpc>
              <a:spcPct val="100000"/>
            </a:lnSpc>
          </a:pPr>
          <a:r>
            <a:rPr lang="en-IN" sz="1200"/>
            <a:t>Rigorous process to ensure data's consistency and reliability post cleaning.</a:t>
          </a:r>
          <a:endParaRPr lang="en-US" sz="1200"/>
        </a:p>
      </dgm:t>
    </dgm:pt>
    <dgm:pt modelId="{CD7FE12F-94A8-46E0-B35C-723B0E9724B5}" type="parTrans" cxnId="{93717533-BE87-4FBA-A83C-CCFD4ECFECE3}">
      <dgm:prSet/>
      <dgm:spPr/>
      <dgm:t>
        <a:bodyPr/>
        <a:lstStyle/>
        <a:p>
          <a:endParaRPr lang="en-US"/>
        </a:p>
      </dgm:t>
    </dgm:pt>
    <dgm:pt modelId="{022A403D-82F2-4C66-A0AB-D9314DBBE9D4}" type="sibTrans" cxnId="{93717533-BE87-4FBA-A83C-CCFD4ECFECE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C6EF1F-1D52-4CC4-83A7-66B238DC7E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1"/>
            <a:t>Documentation &amp; Validation:</a:t>
          </a:r>
        </a:p>
        <a:p>
          <a:pPr>
            <a:lnSpc>
              <a:spcPct val="100000"/>
            </a:lnSpc>
          </a:pPr>
          <a:r>
            <a:rPr lang="en-IN" sz="1200"/>
            <a:t>Documented the final dataset and validated the cleaning processes to align with project objectives.</a:t>
          </a:r>
          <a:endParaRPr lang="en-US" sz="1200"/>
        </a:p>
      </dgm:t>
    </dgm:pt>
    <dgm:pt modelId="{8A156837-E17F-41F3-B777-FEE458B9ADF9}" type="parTrans" cxnId="{9BC4AED6-3792-446B-BE74-2ACCA0ABD132}">
      <dgm:prSet/>
      <dgm:spPr/>
      <dgm:t>
        <a:bodyPr/>
        <a:lstStyle/>
        <a:p>
          <a:endParaRPr lang="en-US"/>
        </a:p>
      </dgm:t>
    </dgm:pt>
    <dgm:pt modelId="{14F6E5E1-8140-4733-8317-750AF43ACD42}" type="sibTrans" cxnId="{9BC4AED6-3792-446B-BE74-2ACCA0ABD132}">
      <dgm:prSet/>
      <dgm:spPr/>
      <dgm:t>
        <a:bodyPr/>
        <a:lstStyle/>
        <a:p>
          <a:endParaRPr lang="en-US"/>
        </a:p>
      </dgm:t>
    </dgm:pt>
    <dgm:pt modelId="{1251F897-D387-4980-A2AC-E8597296FEB9}" type="pres">
      <dgm:prSet presAssocID="{E95324F7-9767-4E89-AED4-ADCDC4AA24B1}" presName="root" presStyleCnt="0">
        <dgm:presLayoutVars>
          <dgm:dir/>
          <dgm:resizeHandles val="exact"/>
        </dgm:presLayoutVars>
      </dgm:prSet>
      <dgm:spPr/>
    </dgm:pt>
    <dgm:pt modelId="{92DEE445-3A5C-4A55-8461-9FDED20DE4AB}" type="pres">
      <dgm:prSet presAssocID="{E95324F7-9767-4E89-AED4-ADCDC4AA24B1}" presName="container" presStyleCnt="0">
        <dgm:presLayoutVars>
          <dgm:dir/>
          <dgm:resizeHandles val="exact"/>
        </dgm:presLayoutVars>
      </dgm:prSet>
      <dgm:spPr/>
    </dgm:pt>
    <dgm:pt modelId="{B179FA19-0EB1-415E-AB0B-DC1C9A3A242C}" type="pres">
      <dgm:prSet presAssocID="{C66EF601-F05E-4CAB-8834-1006215EE9E3}" presName="compNode" presStyleCnt="0"/>
      <dgm:spPr/>
    </dgm:pt>
    <dgm:pt modelId="{1E6B785F-3911-4ECF-B7F1-E8C81692050D}" type="pres">
      <dgm:prSet presAssocID="{C66EF601-F05E-4CAB-8834-1006215EE9E3}" presName="iconBgRect" presStyleLbl="bgShp" presStyleIdx="0" presStyleCnt="8"/>
      <dgm:spPr/>
    </dgm:pt>
    <dgm:pt modelId="{CFCE5CCC-0039-4DC5-9D0D-281996ABD48F}" type="pres">
      <dgm:prSet presAssocID="{C66EF601-F05E-4CAB-8834-1006215EE9E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C6EC476-0ABF-4C19-B04E-615D9B5C5659}" type="pres">
      <dgm:prSet presAssocID="{C66EF601-F05E-4CAB-8834-1006215EE9E3}" presName="spaceRect" presStyleCnt="0"/>
      <dgm:spPr/>
    </dgm:pt>
    <dgm:pt modelId="{943E3B5D-F5AC-478A-B39F-E271629D80F5}" type="pres">
      <dgm:prSet presAssocID="{C66EF601-F05E-4CAB-8834-1006215EE9E3}" presName="textRect" presStyleLbl="revTx" presStyleIdx="0" presStyleCnt="8" custScaleX="106122" custScaleY="104133">
        <dgm:presLayoutVars>
          <dgm:chMax val="1"/>
          <dgm:chPref val="1"/>
        </dgm:presLayoutVars>
      </dgm:prSet>
      <dgm:spPr/>
    </dgm:pt>
    <dgm:pt modelId="{A962D991-5711-4F4C-B307-4C57717B04A7}" type="pres">
      <dgm:prSet presAssocID="{35BEB317-CBBA-4F8E-A33D-8DE32ABC4A3D}" presName="sibTrans" presStyleLbl="sibTrans2D1" presStyleIdx="0" presStyleCnt="0"/>
      <dgm:spPr/>
    </dgm:pt>
    <dgm:pt modelId="{5F210AD3-0A77-4E9A-AA2B-0C0A161A668D}" type="pres">
      <dgm:prSet presAssocID="{5D554622-B6FE-4610-9E4F-079BA606448E}" presName="compNode" presStyleCnt="0"/>
      <dgm:spPr/>
    </dgm:pt>
    <dgm:pt modelId="{003229AE-A178-4467-A916-A8F81E58F29A}" type="pres">
      <dgm:prSet presAssocID="{5D554622-B6FE-4610-9E4F-079BA606448E}" presName="iconBgRect" presStyleLbl="bgShp" presStyleIdx="1" presStyleCnt="8"/>
      <dgm:spPr/>
    </dgm:pt>
    <dgm:pt modelId="{A8311C46-C454-42C3-868F-3B3A084F6DE9}" type="pres">
      <dgm:prSet presAssocID="{5D554622-B6FE-4610-9E4F-079BA606448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37B1D1A-4EEC-4291-A0DE-9C1C14F10B9C}" type="pres">
      <dgm:prSet presAssocID="{5D554622-B6FE-4610-9E4F-079BA606448E}" presName="spaceRect" presStyleCnt="0"/>
      <dgm:spPr/>
    </dgm:pt>
    <dgm:pt modelId="{E6F603BF-C32F-4DF6-8E97-75476ADF05A6}" type="pres">
      <dgm:prSet presAssocID="{5D554622-B6FE-4610-9E4F-079BA606448E}" presName="textRect" presStyleLbl="revTx" presStyleIdx="1" presStyleCnt="8">
        <dgm:presLayoutVars>
          <dgm:chMax val="1"/>
          <dgm:chPref val="1"/>
        </dgm:presLayoutVars>
      </dgm:prSet>
      <dgm:spPr/>
    </dgm:pt>
    <dgm:pt modelId="{24656CC1-69EF-4E4E-BC3E-AEF8D8D87B2A}" type="pres">
      <dgm:prSet presAssocID="{84D7E1B4-A4B9-4D0F-A940-30830EDF3E6F}" presName="sibTrans" presStyleLbl="sibTrans2D1" presStyleIdx="0" presStyleCnt="0"/>
      <dgm:spPr/>
    </dgm:pt>
    <dgm:pt modelId="{C83C1D99-2319-4A19-808A-86BC8A81EB31}" type="pres">
      <dgm:prSet presAssocID="{A41E756A-BE0E-4685-B3B5-AABF8E8B0F94}" presName="compNode" presStyleCnt="0"/>
      <dgm:spPr/>
    </dgm:pt>
    <dgm:pt modelId="{2DC33490-25A3-4E4E-BA79-20799A1D8EE1}" type="pres">
      <dgm:prSet presAssocID="{A41E756A-BE0E-4685-B3B5-AABF8E8B0F94}" presName="iconBgRect" presStyleLbl="bgShp" presStyleIdx="2" presStyleCnt="8"/>
      <dgm:spPr/>
    </dgm:pt>
    <dgm:pt modelId="{8B6BE26D-DB0D-4BC3-9C94-ADAC88C3B9BA}" type="pres">
      <dgm:prSet presAssocID="{A41E756A-BE0E-4685-B3B5-AABF8E8B0F94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C4400D6F-8F4E-46B1-BB86-69D2A2402351}" type="pres">
      <dgm:prSet presAssocID="{A41E756A-BE0E-4685-B3B5-AABF8E8B0F94}" presName="spaceRect" presStyleCnt="0"/>
      <dgm:spPr/>
    </dgm:pt>
    <dgm:pt modelId="{0891A3DF-A9B9-49E7-9BF5-9FBFA2773A48}" type="pres">
      <dgm:prSet presAssocID="{A41E756A-BE0E-4685-B3B5-AABF8E8B0F94}" presName="textRect" presStyleLbl="revTx" presStyleIdx="2" presStyleCnt="8">
        <dgm:presLayoutVars>
          <dgm:chMax val="1"/>
          <dgm:chPref val="1"/>
        </dgm:presLayoutVars>
      </dgm:prSet>
      <dgm:spPr/>
    </dgm:pt>
    <dgm:pt modelId="{712D436E-8830-4EAD-AA64-F725FD953579}" type="pres">
      <dgm:prSet presAssocID="{19C38717-0FC3-40FE-8607-9C4B4196C797}" presName="sibTrans" presStyleLbl="sibTrans2D1" presStyleIdx="0" presStyleCnt="0"/>
      <dgm:spPr/>
    </dgm:pt>
    <dgm:pt modelId="{4512554E-56C8-4243-9FA6-6A3715F0347A}" type="pres">
      <dgm:prSet presAssocID="{E486F5B9-6261-42A2-9D8A-B798D32AE96D}" presName="compNode" presStyleCnt="0"/>
      <dgm:spPr/>
    </dgm:pt>
    <dgm:pt modelId="{8831263B-AE3E-478B-AF7F-F23F9AC183B0}" type="pres">
      <dgm:prSet presAssocID="{E486F5B9-6261-42A2-9D8A-B798D32AE96D}" presName="iconBgRect" presStyleLbl="bgShp" presStyleIdx="3" presStyleCnt="8"/>
      <dgm:spPr/>
    </dgm:pt>
    <dgm:pt modelId="{06A0B997-9A4B-4903-BCF3-45474F678EEA}" type="pres">
      <dgm:prSet presAssocID="{E486F5B9-6261-42A2-9D8A-B798D32AE96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C1371DF-8947-419E-9677-2A83AAB32B76}" type="pres">
      <dgm:prSet presAssocID="{E486F5B9-6261-42A2-9D8A-B798D32AE96D}" presName="spaceRect" presStyleCnt="0"/>
      <dgm:spPr/>
    </dgm:pt>
    <dgm:pt modelId="{A120AEAB-C618-441C-AE0B-6C64100023CB}" type="pres">
      <dgm:prSet presAssocID="{E486F5B9-6261-42A2-9D8A-B798D32AE96D}" presName="textRect" presStyleLbl="revTx" presStyleIdx="3" presStyleCnt="8">
        <dgm:presLayoutVars>
          <dgm:chMax val="1"/>
          <dgm:chPref val="1"/>
        </dgm:presLayoutVars>
      </dgm:prSet>
      <dgm:spPr/>
    </dgm:pt>
    <dgm:pt modelId="{4E20CA75-1FCF-437C-ACCC-40921E1E8E15}" type="pres">
      <dgm:prSet presAssocID="{E141A6D9-5D18-497B-AEA4-C90D662FC2E4}" presName="sibTrans" presStyleLbl="sibTrans2D1" presStyleIdx="0" presStyleCnt="0"/>
      <dgm:spPr/>
    </dgm:pt>
    <dgm:pt modelId="{963F33C0-7604-4870-A7A5-316B7230C30D}" type="pres">
      <dgm:prSet presAssocID="{CD4F4BFD-AA96-4A9E-A5E3-4CFB3D2C041C}" presName="compNode" presStyleCnt="0"/>
      <dgm:spPr/>
    </dgm:pt>
    <dgm:pt modelId="{69D54930-481E-43A4-85CF-C9B02BD0B06E}" type="pres">
      <dgm:prSet presAssocID="{CD4F4BFD-AA96-4A9E-A5E3-4CFB3D2C041C}" presName="iconBgRect" presStyleLbl="bgShp" presStyleIdx="4" presStyleCnt="8"/>
      <dgm:spPr/>
    </dgm:pt>
    <dgm:pt modelId="{31E5D142-1F88-4664-B05B-3D51B2AE0013}" type="pres">
      <dgm:prSet presAssocID="{CD4F4BFD-AA96-4A9E-A5E3-4CFB3D2C041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7557A2EA-013C-46D1-949E-56A1C03C3BB1}" type="pres">
      <dgm:prSet presAssocID="{CD4F4BFD-AA96-4A9E-A5E3-4CFB3D2C041C}" presName="spaceRect" presStyleCnt="0"/>
      <dgm:spPr/>
    </dgm:pt>
    <dgm:pt modelId="{9D90C39B-0B99-4480-97F5-191EBBA0CD0A}" type="pres">
      <dgm:prSet presAssocID="{CD4F4BFD-AA96-4A9E-A5E3-4CFB3D2C041C}" presName="textRect" presStyleLbl="revTx" presStyleIdx="4" presStyleCnt="8">
        <dgm:presLayoutVars>
          <dgm:chMax val="1"/>
          <dgm:chPref val="1"/>
        </dgm:presLayoutVars>
      </dgm:prSet>
      <dgm:spPr/>
    </dgm:pt>
    <dgm:pt modelId="{CDF529C6-A409-4900-96EA-85D8B7824FB8}" type="pres">
      <dgm:prSet presAssocID="{E31397D5-786D-4D5A-925A-B4214ADCEC1E}" presName="sibTrans" presStyleLbl="sibTrans2D1" presStyleIdx="0" presStyleCnt="0"/>
      <dgm:spPr/>
    </dgm:pt>
    <dgm:pt modelId="{DD98A636-CADA-4CF9-944F-98A515E32CAF}" type="pres">
      <dgm:prSet presAssocID="{74F0A642-9CB3-4A9C-A569-D27C4C683541}" presName="compNode" presStyleCnt="0"/>
      <dgm:spPr/>
    </dgm:pt>
    <dgm:pt modelId="{538234A8-CE88-40DC-BA5B-823DB7DF376C}" type="pres">
      <dgm:prSet presAssocID="{74F0A642-9CB3-4A9C-A569-D27C4C683541}" presName="iconBgRect" presStyleLbl="bgShp" presStyleIdx="5" presStyleCnt="8"/>
      <dgm:spPr/>
    </dgm:pt>
    <dgm:pt modelId="{4371766B-6E6D-4510-A1AB-5D81BFC50A06}" type="pres">
      <dgm:prSet presAssocID="{74F0A642-9CB3-4A9C-A569-D27C4C68354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BFD68FE4-932B-4B3D-85C5-FC9D045BD051}" type="pres">
      <dgm:prSet presAssocID="{74F0A642-9CB3-4A9C-A569-D27C4C683541}" presName="spaceRect" presStyleCnt="0"/>
      <dgm:spPr/>
    </dgm:pt>
    <dgm:pt modelId="{6E01E945-33BC-4465-8382-976DF473461F}" type="pres">
      <dgm:prSet presAssocID="{74F0A642-9CB3-4A9C-A569-D27C4C683541}" presName="textRect" presStyleLbl="revTx" presStyleIdx="5" presStyleCnt="8" custLinFactNeighborX="2280" custLinFactNeighborY="1345">
        <dgm:presLayoutVars>
          <dgm:chMax val="1"/>
          <dgm:chPref val="1"/>
        </dgm:presLayoutVars>
      </dgm:prSet>
      <dgm:spPr/>
    </dgm:pt>
    <dgm:pt modelId="{E8F4D5D2-681E-42E0-ADD3-8D30E0F0A610}" type="pres">
      <dgm:prSet presAssocID="{AAD80D76-9C7B-4CD3-AC9B-988D4E94D0AF}" presName="sibTrans" presStyleLbl="sibTrans2D1" presStyleIdx="0" presStyleCnt="0"/>
      <dgm:spPr/>
    </dgm:pt>
    <dgm:pt modelId="{C0EB7655-541F-45CA-BB1D-2B5318917077}" type="pres">
      <dgm:prSet presAssocID="{614BBDF7-47A2-4159-A8AB-3E9A81D71278}" presName="compNode" presStyleCnt="0"/>
      <dgm:spPr/>
    </dgm:pt>
    <dgm:pt modelId="{76BC1F2B-AE14-4428-8675-8906B58A094C}" type="pres">
      <dgm:prSet presAssocID="{614BBDF7-47A2-4159-A8AB-3E9A81D71278}" presName="iconBgRect" presStyleLbl="bgShp" presStyleIdx="6" presStyleCnt="8"/>
      <dgm:spPr/>
    </dgm:pt>
    <dgm:pt modelId="{3622795C-5884-4828-999D-C5123656F574}" type="pres">
      <dgm:prSet presAssocID="{614BBDF7-47A2-4159-A8AB-3E9A81D71278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732C3DE-EF5D-4170-BEBA-82B39478CD69}" type="pres">
      <dgm:prSet presAssocID="{614BBDF7-47A2-4159-A8AB-3E9A81D71278}" presName="spaceRect" presStyleCnt="0"/>
      <dgm:spPr/>
    </dgm:pt>
    <dgm:pt modelId="{E2B5BDD8-9D10-477B-948E-3FA4317FAF2A}" type="pres">
      <dgm:prSet presAssocID="{614BBDF7-47A2-4159-A8AB-3E9A81D71278}" presName="textRect" presStyleLbl="revTx" presStyleIdx="6" presStyleCnt="8">
        <dgm:presLayoutVars>
          <dgm:chMax val="1"/>
          <dgm:chPref val="1"/>
        </dgm:presLayoutVars>
      </dgm:prSet>
      <dgm:spPr/>
    </dgm:pt>
    <dgm:pt modelId="{65925988-68FC-4270-9A75-05C5F02A00C0}" type="pres">
      <dgm:prSet presAssocID="{022A403D-82F2-4C66-A0AB-D9314DBBE9D4}" presName="sibTrans" presStyleLbl="sibTrans2D1" presStyleIdx="0" presStyleCnt="0"/>
      <dgm:spPr/>
    </dgm:pt>
    <dgm:pt modelId="{10A9508A-7FC4-4448-9708-CDABE12E9D34}" type="pres">
      <dgm:prSet presAssocID="{37C6EF1F-1D52-4CC4-83A7-66B238DC7EEE}" presName="compNode" presStyleCnt="0"/>
      <dgm:spPr/>
    </dgm:pt>
    <dgm:pt modelId="{2366ADAC-B3CD-486D-BA5B-1957EAD42E02}" type="pres">
      <dgm:prSet presAssocID="{37C6EF1F-1D52-4CC4-83A7-66B238DC7EEE}" presName="iconBgRect" presStyleLbl="bgShp" presStyleIdx="7" presStyleCnt="8"/>
      <dgm:spPr/>
    </dgm:pt>
    <dgm:pt modelId="{4FC8A180-C456-403C-94E1-C0E5BA11BF15}" type="pres">
      <dgm:prSet presAssocID="{37C6EF1F-1D52-4CC4-83A7-66B238DC7EEE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FE1D749-FAE2-48C7-86DD-021915C26AA6}" type="pres">
      <dgm:prSet presAssocID="{37C6EF1F-1D52-4CC4-83A7-66B238DC7EEE}" presName="spaceRect" presStyleCnt="0"/>
      <dgm:spPr/>
    </dgm:pt>
    <dgm:pt modelId="{91B666E3-F07F-4DE9-A216-4A6B825BDB11}" type="pres">
      <dgm:prSet presAssocID="{37C6EF1F-1D52-4CC4-83A7-66B238DC7EEE}" presName="textRect" presStyleLbl="revTx" presStyleIdx="7" presStyleCnt="8" custScaleX="106098">
        <dgm:presLayoutVars>
          <dgm:chMax val="1"/>
          <dgm:chPref val="1"/>
        </dgm:presLayoutVars>
      </dgm:prSet>
      <dgm:spPr/>
    </dgm:pt>
  </dgm:ptLst>
  <dgm:cxnLst>
    <dgm:cxn modelId="{ABA51512-4110-42BD-8B23-4D46027DF356}" srcId="{E95324F7-9767-4E89-AED4-ADCDC4AA24B1}" destId="{74F0A642-9CB3-4A9C-A569-D27C4C683541}" srcOrd="5" destOrd="0" parTransId="{8B0B3962-3CEF-4264-B092-29D390A66758}" sibTransId="{AAD80D76-9C7B-4CD3-AC9B-988D4E94D0AF}"/>
    <dgm:cxn modelId="{572A6A12-3FC7-4DE4-9426-EEE4455A94BD}" srcId="{E95324F7-9767-4E89-AED4-ADCDC4AA24B1}" destId="{E486F5B9-6261-42A2-9D8A-B798D32AE96D}" srcOrd="3" destOrd="0" parTransId="{519CDC14-CB38-4739-BBC2-99276E2B5EE0}" sibTransId="{E141A6D9-5D18-497B-AEA4-C90D662FC2E4}"/>
    <dgm:cxn modelId="{A868762F-CFB6-4644-8FA3-7A7B3F405CA8}" srcId="{E95324F7-9767-4E89-AED4-ADCDC4AA24B1}" destId="{CD4F4BFD-AA96-4A9E-A5E3-4CFB3D2C041C}" srcOrd="4" destOrd="0" parTransId="{7E450DDB-0922-4A5B-B6BF-11510C14A8F6}" sibTransId="{E31397D5-786D-4D5A-925A-B4214ADCEC1E}"/>
    <dgm:cxn modelId="{93717533-BE87-4FBA-A83C-CCFD4ECFECE3}" srcId="{E95324F7-9767-4E89-AED4-ADCDC4AA24B1}" destId="{614BBDF7-47A2-4159-A8AB-3E9A81D71278}" srcOrd="6" destOrd="0" parTransId="{CD7FE12F-94A8-46E0-B35C-723B0E9724B5}" sibTransId="{022A403D-82F2-4C66-A0AB-D9314DBBE9D4}"/>
    <dgm:cxn modelId="{B9832A3A-D8F1-F641-AB18-57C7B9705531}" type="presOf" srcId="{E141A6D9-5D18-497B-AEA4-C90D662FC2E4}" destId="{4E20CA75-1FCF-437C-ACCC-40921E1E8E15}" srcOrd="0" destOrd="0" presId="urn:microsoft.com/office/officeart/2018/2/layout/IconCircleList"/>
    <dgm:cxn modelId="{42198E43-1AF7-934C-9BB1-F580F36DE463}" type="presOf" srcId="{022A403D-82F2-4C66-A0AB-D9314DBBE9D4}" destId="{65925988-68FC-4270-9A75-05C5F02A00C0}" srcOrd="0" destOrd="0" presId="urn:microsoft.com/office/officeart/2018/2/layout/IconCircleList"/>
    <dgm:cxn modelId="{448D1F47-1E91-5141-9CB2-7F927E45A2E2}" type="presOf" srcId="{37C6EF1F-1D52-4CC4-83A7-66B238DC7EEE}" destId="{91B666E3-F07F-4DE9-A216-4A6B825BDB11}" srcOrd="0" destOrd="0" presId="urn:microsoft.com/office/officeart/2018/2/layout/IconCircleList"/>
    <dgm:cxn modelId="{4AC77249-CC2F-4143-9385-2FAA0E0B0402}" type="presOf" srcId="{AAD80D76-9C7B-4CD3-AC9B-988D4E94D0AF}" destId="{E8F4D5D2-681E-42E0-ADD3-8D30E0F0A610}" srcOrd="0" destOrd="0" presId="urn:microsoft.com/office/officeart/2018/2/layout/IconCircleList"/>
    <dgm:cxn modelId="{E6E26B4F-F60C-B344-B994-06D29DBB6F4B}" type="presOf" srcId="{E486F5B9-6261-42A2-9D8A-B798D32AE96D}" destId="{A120AEAB-C618-441C-AE0B-6C64100023CB}" srcOrd="0" destOrd="0" presId="urn:microsoft.com/office/officeart/2018/2/layout/IconCircleList"/>
    <dgm:cxn modelId="{D0138855-B043-5641-B8CB-307021C72324}" type="presOf" srcId="{614BBDF7-47A2-4159-A8AB-3E9A81D71278}" destId="{E2B5BDD8-9D10-477B-948E-3FA4317FAF2A}" srcOrd="0" destOrd="0" presId="urn:microsoft.com/office/officeart/2018/2/layout/IconCircleList"/>
    <dgm:cxn modelId="{5CA0B75D-8C6C-1B46-BAAA-7916416C1E9D}" type="presOf" srcId="{74F0A642-9CB3-4A9C-A569-D27C4C683541}" destId="{6E01E945-33BC-4465-8382-976DF473461F}" srcOrd="0" destOrd="0" presId="urn:microsoft.com/office/officeart/2018/2/layout/IconCircleList"/>
    <dgm:cxn modelId="{03D0437C-AA9E-1746-9A0D-BCE7D6F9979F}" type="presOf" srcId="{E31397D5-786D-4D5A-925A-B4214ADCEC1E}" destId="{CDF529C6-A409-4900-96EA-85D8B7824FB8}" srcOrd="0" destOrd="0" presId="urn:microsoft.com/office/officeart/2018/2/layout/IconCircleList"/>
    <dgm:cxn modelId="{D5D32A89-9BB1-884D-BB44-7B82A6AF620A}" type="presOf" srcId="{C66EF601-F05E-4CAB-8834-1006215EE9E3}" destId="{943E3B5D-F5AC-478A-B39F-E271629D80F5}" srcOrd="0" destOrd="0" presId="urn:microsoft.com/office/officeart/2018/2/layout/IconCircleList"/>
    <dgm:cxn modelId="{4FA3AD89-15C0-354A-AD19-F3452FC40325}" type="presOf" srcId="{A41E756A-BE0E-4685-B3B5-AABF8E8B0F94}" destId="{0891A3DF-A9B9-49E7-9BF5-9FBFA2773A48}" srcOrd="0" destOrd="0" presId="urn:microsoft.com/office/officeart/2018/2/layout/IconCircleList"/>
    <dgm:cxn modelId="{097F078E-5FDA-4C77-85AF-198433D1EFCB}" srcId="{E95324F7-9767-4E89-AED4-ADCDC4AA24B1}" destId="{A41E756A-BE0E-4685-B3B5-AABF8E8B0F94}" srcOrd="2" destOrd="0" parTransId="{DF0B1CAF-6208-44C8-980F-164D7C19DA6B}" sibTransId="{19C38717-0FC3-40FE-8607-9C4B4196C797}"/>
    <dgm:cxn modelId="{531B0291-51D0-3647-9C25-00C348D6FC2A}" type="presOf" srcId="{35BEB317-CBBA-4F8E-A33D-8DE32ABC4A3D}" destId="{A962D991-5711-4F4C-B307-4C57717B04A7}" srcOrd="0" destOrd="0" presId="urn:microsoft.com/office/officeart/2018/2/layout/IconCircleList"/>
    <dgm:cxn modelId="{05FF5192-3D19-7C49-B7DA-EE71214FAC66}" type="presOf" srcId="{19C38717-0FC3-40FE-8607-9C4B4196C797}" destId="{712D436E-8830-4EAD-AA64-F725FD953579}" srcOrd="0" destOrd="0" presId="urn:microsoft.com/office/officeart/2018/2/layout/IconCircleList"/>
    <dgm:cxn modelId="{170C839C-5600-4B41-A796-718D79C4D5F1}" srcId="{E95324F7-9767-4E89-AED4-ADCDC4AA24B1}" destId="{5D554622-B6FE-4610-9E4F-079BA606448E}" srcOrd="1" destOrd="0" parTransId="{6C86FFBA-FAD8-4FDE-A33E-D517800C5FBA}" sibTransId="{84D7E1B4-A4B9-4D0F-A940-30830EDF3E6F}"/>
    <dgm:cxn modelId="{601D9FB1-2782-3544-BB29-DE0AE1132D46}" type="presOf" srcId="{84D7E1B4-A4B9-4D0F-A940-30830EDF3E6F}" destId="{24656CC1-69EF-4E4E-BC3E-AEF8D8D87B2A}" srcOrd="0" destOrd="0" presId="urn:microsoft.com/office/officeart/2018/2/layout/IconCircleList"/>
    <dgm:cxn modelId="{563FEEB2-4C49-6443-ACF8-920EE1160D15}" type="presOf" srcId="{5D554622-B6FE-4610-9E4F-079BA606448E}" destId="{E6F603BF-C32F-4DF6-8E97-75476ADF05A6}" srcOrd="0" destOrd="0" presId="urn:microsoft.com/office/officeart/2018/2/layout/IconCircleList"/>
    <dgm:cxn modelId="{F4DF57BD-C3B6-EC40-AB43-95DC518EDF81}" type="presOf" srcId="{E95324F7-9767-4E89-AED4-ADCDC4AA24B1}" destId="{1251F897-D387-4980-A2AC-E8597296FEB9}" srcOrd="0" destOrd="0" presId="urn:microsoft.com/office/officeart/2018/2/layout/IconCircleList"/>
    <dgm:cxn modelId="{56CF7AD6-C09C-4502-A6FF-7D098EA0E6DF}" srcId="{E95324F7-9767-4E89-AED4-ADCDC4AA24B1}" destId="{C66EF601-F05E-4CAB-8834-1006215EE9E3}" srcOrd="0" destOrd="0" parTransId="{91528ED4-6656-44CC-8479-6A9EC8D74D42}" sibTransId="{35BEB317-CBBA-4F8E-A33D-8DE32ABC4A3D}"/>
    <dgm:cxn modelId="{9BC4AED6-3792-446B-BE74-2ACCA0ABD132}" srcId="{E95324F7-9767-4E89-AED4-ADCDC4AA24B1}" destId="{37C6EF1F-1D52-4CC4-83A7-66B238DC7EEE}" srcOrd="7" destOrd="0" parTransId="{8A156837-E17F-41F3-B777-FEE458B9ADF9}" sibTransId="{14F6E5E1-8140-4733-8317-750AF43ACD42}"/>
    <dgm:cxn modelId="{CC78ABF1-1A94-FC4E-900E-5FD5420940E7}" type="presOf" srcId="{CD4F4BFD-AA96-4A9E-A5E3-4CFB3D2C041C}" destId="{9D90C39B-0B99-4480-97F5-191EBBA0CD0A}" srcOrd="0" destOrd="0" presId="urn:microsoft.com/office/officeart/2018/2/layout/IconCircleList"/>
    <dgm:cxn modelId="{4EBF09A1-1DAF-A442-9B2A-022C0D8F847C}" type="presParOf" srcId="{1251F897-D387-4980-A2AC-E8597296FEB9}" destId="{92DEE445-3A5C-4A55-8461-9FDED20DE4AB}" srcOrd="0" destOrd="0" presId="urn:microsoft.com/office/officeart/2018/2/layout/IconCircleList"/>
    <dgm:cxn modelId="{1CBBAAEC-15B4-534D-87A5-499C7F8C4AE7}" type="presParOf" srcId="{92DEE445-3A5C-4A55-8461-9FDED20DE4AB}" destId="{B179FA19-0EB1-415E-AB0B-DC1C9A3A242C}" srcOrd="0" destOrd="0" presId="urn:microsoft.com/office/officeart/2018/2/layout/IconCircleList"/>
    <dgm:cxn modelId="{ECAA2A15-FD11-9F42-92D5-FDCEC81C0BF3}" type="presParOf" srcId="{B179FA19-0EB1-415E-AB0B-DC1C9A3A242C}" destId="{1E6B785F-3911-4ECF-B7F1-E8C81692050D}" srcOrd="0" destOrd="0" presId="urn:microsoft.com/office/officeart/2018/2/layout/IconCircleList"/>
    <dgm:cxn modelId="{F15C2081-EFED-D14F-B9BB-576334794490}" type="presParOf" srcId="{B179FA19-0EB1-415E-AB0B-DC1C9A3A242C}" destId="{CFCE5CCC-0039-4DC5-9D0D-281996ABD48F}" srcOrd="1" destOrd="0" presId="urn:microsoft.com/office/officeart/2018/2/layout/IconCircleList"/>
    <dgm:cxn modelId="{15A9C405-C99B-4B49-B3E1-B0D20D360194}" type="presParOf" srcId="{B179FA19-0EB1-415E-AB0B-DC1C9A3A242C}" destId="{8C6EC476-0ABF-4C19-B04E-615D9B5C5659}" srcOrd="2" destOrd="0" presId="urn:microsoft.com/office/officeart/2018/2/layout/IconCircleList"/>
    <dgm:cxn modelId="{6B286E6F-C806-8B45-A077-81077A318801}" type="presParOf" srcId="{B179FA19-0EB1-415E-AB0B-DC1C9A3A242C}" destId="{943E3B5D-F5AC-478A-B39F-E271629D80F5}" srcOrd="3" destOrd="0" presId="urn:microsoft.com/office/officeart/2018/2/layout/IconCircleList"/>
    <dgm:cxn modelId="{0236D892-C52B-9F4F-9FF0-12536E8A40B3}" type="presParOf" srcId="{92DEE445-3A5C-4A55-8461-9FDED20DE4AB}" destId="{A962D991-5711-4F4C-B307-4C57717B04A7}" srcOrd="1" destOrd="0" presId="urn:microsoft.com/office/officeart/2018/2/layout/IconCircleList"/>
    <dgm:cxn modelId="{A10295E9-7D2B-5D43-B2FD-AD96578EE400}" type="presParOf" srcId="{92DEE445-3A5C-4A55-8461-9FDED20DE4AB}" destId="{5F210AD3-0A77-4E9A-AA2B-0C0A161A668D}" srcOrd="2" destOrd="0" presId="urn:microsoft.com/office/officeart/2018/2/layout/IconCircleList"/>
    <dgm:cxn modelId="{3767A73B-35E3-7B45-AA3E-FB006527932E}" type="presParOf" srcId="{5F210AD3-0A77-4E9A-AA2B-0C0A161A668D}" destId="{003229AE-A178-4467-A916-A8F81E58F29A}" srcOrd="0" destOrd="0" presId="urn:microsoft.com/office/officeart/2018/2/layout/IconCircleList"/>
    <dgm:cxn modelId="{5C3BF9B2-7735-1645-8619-4BAD4E1244B8}" type="presParOf" srcId="{5F210AD3-0A77-4E9A-AA2B-0C0A161A668D}" destId="{A8311C46-C454-42C3-868F-3B3A084F6DE9}" srcOrd="1" destOrd="0" presId="urn:microsoft.com/office/officeart/2018/2/layout/IconCircleList"/>
    <dgm:cxn modelId="{0815E167-B1A6-EC40-BB69-76A71F541B38}" type="presParOf" srcId="{5F210AD3-0A77-4E9A-AA2B-0C0A161A668D}" destId="{B37B1D1A-4EEC-4291-A0DE-9C1C14F10B9C}" srcOrd="2" destOrd="0" presId="urn:microsoft.com/office/officeart/2018/2/layout/IconCircleList"/>
    <dgm:cxn modelId="{C258A5C7-366F-E544-85E1-2CA74E7CEB61}" type="presParOf" srcId="{5F210AD3-0A77-4E9A-AA2B-0C0A161A668D}" destId="{E6F603BF-C32F-4DF6-8E97-75476ADF05A6}" srcOrd="3" destOrd="0" presId="urn:microsoft.com/office/officeart/2018/2/layout/IconCircleList"/>
    <dgm:cxn modelId="{8597BC29-4E10-B141-A6B7-5034327DE52E}" type="presParOf" srcId="{92DEE445-3A5C-4A55-8461-9FDED20DE4AB}" destId="{24656CC1-69EF-4E4E-BC3E-AEF8D8D87B2A}" srcOrd="3" destOrd="0" presId="urn:microsoft.com/office/officeart/2018/2/layout/IconCircleList"/>
    <dgm:cxn modelId="{B4832705-00D3-844B-8D1B-05E7DFF681AE}" type="presParOf" srcId="{92DEE445-3A5C-4A55-8461-9FDED20DE4AB}" destId="{C83C1D99-2319-4A19-808A-86BC8A81EB31}" srcOrd="4" destOrd="0" presId="urn:microsoft.com/office/officeart/2018/2/layout/IconCircleList"/>
    <dgm:cxn modelId="{82867BC0-A074-E641-A2D3-F2C83FF5C4C9}" type="presParOf" srcId="{C83C1D99-2319-4A19-808A-86BC8A81EB31}" destId="{2DC33490-25A3-4E4E-BA79-20799A1D8EE1}" srcOrd="0" destOrd="0" presId="urn:microsoft.com/office/officeart/2018/2/layout/IconCircleList"/>
    <dgm:cxn modelId="{098EE9BF-FDA5-BE45-807F-B537C5297C6C}" type="presParOf" srcId="{C83C1D99-2319-4A19-808A-86BC8A81EB31}" destId="{8B6BE26D-DB0D-4BC3-9C94-ADAC88C3B9BA}" srcOrd="1" destOrd="0" presId="urn:microsoft.com/office/officeart/2018/2/layout/IconCircleList"/>
    <dgm:cxn modelId="{AF264832-E1C6-144A-B11E-0F082F498772}" type="presParOf" srcId="{C83C1D99-2319-4A19-808A-86BC8A81EB31}" destId="{C4400D6F-8F4E-46B1-BB86-69D2A2402351}" srcOrd="2" destOrd="0" presId="urn:microsoft.com/office/officeart/2018/2/layout/IconCircleList"/>
    <dgm:cxn modelId="{94DFF231-AD5F-9847-A774-B85D70DB981C}" type="presParOf" srcId="{C83C1D99-2319-4A19-808A-86BC8A81EB31}" destId="{0891A3DF-A9B9-49E7-9BF5-9FBFA2773A48}" srcOrd="3" destOrd="0" presId="urn:microsoft.com/office/officeart/2018/2/layout/IconCircleList"/>
    <dgm:cxn modelId="{A20B1FB1-4D2E-464E-A152-C0FD20360788}" type="presParOf" srcId="{92DEE445-3A5C-4A55-8461-9FDED20DE4AB}" destId="{712D436E-8830-4EAD-AA64-F725FD953579}" srcOrd="5" destOrd="0" presId="urn:microsoft.com/office/officeart/2018/2/layout/IconCircleList"/>
    <dgm:cxn modelId="{18067537-FDAC-0B47-BFA8-DDE8240FDFEE}" type="presParOf" srcId="{92DEE445-3A5C-4A55-8461-9FDED20DE4AB}" destId="{4512554E-56C8-4243-9FA6-6A3715F0347A}" srcOrd="6" destOrd="0" presId="urn:microsoft.com/office/officeart/2018/2/layout/IconCircleList"/>
    <dgm:cxn modelId="{E21DB76B-6E1F-0D40-BB2A-CBEC1A3CAFE5}" type="presParOf" srcId="{4512554E-56C8-4243-9FA6-6A3715F0347A}" destId="{8831263B-AE3E-478B-AF7F-F23F9AC183B0}" srcOrd="0" destOrd="0" presId="urn:microsoft.com/office/officeart/2018/2/layout/IconCircleList"/>
    <dgm:cxn modelId="{B9CBCA14-6EF7-C146-9BBE-8F1DA3776729}" type="presParOf" srcId="{4512554E-56C8-4243-9FA6-6A3715F0347A}" destId="{06A0B997-9A4B-4903-BCF3-45474F678EEA}" srcOrd="1" destOrd="0" presId="urn:microsoft.com/office/officeart/2018/2/layout/IconCircleList"/>
    <dgm:cxn modelId="{DBEDC0AC-C45C-2043-BC59-F16B8250171C}" type="presParOf" srcId="{4512554E-56C8-4243-9FA6-6A3715F0347A}" destId="{6C1371DF-8947-419E-9677-2A83AAB32B76}" srcOrd="2" destOrd="0" presId="urn:microsoft.com/office/officeart/2018/2/layout/IconCircleList"/>
    <dgm:cxn modelId="{C555DF50-71DF-3B4D-99F1-0FA4EBBD19A7}" type="presParOf" srcId="{4512554E-56C8-4243-9FA6-6A3715F0347A}" destId="{A120AEAB-C618-441C-AE0B-6C64100023CB}" srcOrd="3" destOrd="0" presId="urn:microsoft.com/office/officeart/2018/2/layout/IconCircleList"/>
    <dgm:cxn modelId="{D286ABEB-3D37-2749-8512-3A30F6A5B508}" type="presParOf" srcId="{92DEE445-3A5C-4A55-8461-9FDED20DE4AB}" destId="{4E20CA75-1FCF-437C-ACCC-40921E1E8E15}" srcOrd="7" destOrd="0" presId="urn:microsoft.com/office/officeart/2018/2/layout/IconCircleList"/>
    <dgm:cxn modelId="{9C8E722B-0036-D345-B39F-77054966B754}" type="presParOf" srcId="{92DEE445-3A5C-4A55-8461-9FDED20DE4AB}" destId="{963F33C0-7604-4870-A7A5-316B7230C30D}" srcOrd="8" destOrd="0" presId="urn:microsoft.com/office/officeart/2018/2/layout/IconCircleList"/>
    <dgm:cxn modelId="{68266512-DF0D-2D4A-BE7F-2241F2B1B215}" type="presParOf" srcId="{963F33C0-7604-4870-A7A5-316B7230C30D}" destId="{69D54930-481E-43A4-85CF-C9B02BD0B06E}" srcOrd="0" destOrd="0" presId="urn:microsoft.com/office/officeart/2018/2/layout/IconCircleList"/>
    <dgm:cxn modelId="{6EE9F901-ECC0-D740-A3D8-E52D6856EA06}" type="presParOf" srcId="{963F33C0-7604-4870-A7A5-316B7230C30D}" destId="{31E5D142-1F88-4664-B05B-3D51B2AE0013}" srcOrd="1" destOrd="0" presId="urn:microsoft.com/office/officeart/2018/2/layout/IconCircleList"/>
    <dgm:cxn modelId="{CDB8F3FF-C642-7444-8625-5B1BFA9F7C85}" type="presParOf" srcId="{963F33C0-7604-4870-A7A5-316B7230C30D}" destId="{7557A2EA-013C-46D1-949E-56A1C03C3BB1}" srcOrd="2" destOrd="0" presId="urn:microsoft.com/office/officeart/2018/2/layout/IconCircleList"/>
    <dgm:cxn modelId="{4C192566-9D5B-C24E-8303-EF8E28E583DD}" type="presParOf" srcId="{963F33C0-7604-4870-A7A5-316B7230C30D}" destId="{9D90C39B-0B99-4480-97F5-191EBBA0CD0A}" srcOrd="3" destOrd="0" presId="urn:microsoft.com/office/officeart/2018/2/layout/IconCircleList"/>
    <dgm:cxn modelId="{1C2A98D8-E692-214A-B04B-7B44CA042DD4}" type="presParOf" srcId="{92DEE445-3A5C-4A55-8461-9FDED20DE4AB}" destId="{CDF529C6-A409-4900-96EA-85D8B7824FB8}" srcOrd="9" destOrd="0" presId="urn:microsoft.com/office/officeart/2018/2/layout/IconCircleList"/>
    <dgm:cxn modelId="{FAA99591-7E14-BC42-A87D-2400095D013A}" type="presParOf" srcId="{92DEE445-3A5C-4A55-8461-9FDED20DE4AB}" destId="{DD98A636-CADA-4CF9-944F-98A515E32CAF}" srcOrd="10" destOrd="0" presId="urn:microsoft.com/office/officeart/2018/2/layout/IconCircleList"/>
    <dgm:cxn modelId="{9ACB4600-5EB8-1440-9832-5F1E613553D4}" type="presParOf" srcId="{DD98A636-CADA-4CF9-944F-98A515E32CAF}" destId="{538234A8-CE88-40DC-BA5B-823DB7DF376C}" srcOrd="0" destOrd="0" presId="urn:microsoft.com/office/officeart/2018/2/layout/IconCircleList"/>
    <dgm:cxn modelId="{CDA0BD9B-AC81-624E-8124-A2CFF4D55DCE}" type="presParOf" srcId="{DD98A636-CADA-4CF9-944F-98A515E32CAF}" destId="{4371766B-6E6D-4510-A1AB-5D81BFC50A06}" srcOrd="1" destOrd="0" presId="urn:microsoft.com/office/officeart/2018/2/layout/IconCircleList"/>
    <dgm:cxn modelId="{909D6AA4-E4C2-7345-A9EF-9E7B4F6A10CD}" type="presParOf" srcId="{DD98A636-CADA-4CF9-944F-98A515E32CAF}" destId="{BFD68FE4-932B-4B3D-85C5-FC9D045BD051}" srcOrd="2" destOrd="0" presId="urn:microsoft.com/office/officeart/2018/2/layout/IconCircleList"/>
    <dgm:cxn modelId="{560A7BFC-CE3D-0547-AA6C-8FE8F22BF7ED}" type="presParOf" srcId="{DD98A636-CADA-4CF9-944F-98A515E32CAF}" destId="{6E01E945-33BC-4465-8382-976DF473461F}" srcOrd="3" destOrd="0" presId="urn:microsoft.com/office/officeart/2018/2/layout/IconCircleList"/>
    <dgm:cxn modelId="{B985C731-D9DA-5E4B-9F4B-BA0DFE30F4C6}" type="presParOf" srcId="{92DEE445-3A5C-4A55-8461-9FDED20DE4AB}" destId="{E8F4D5D2-681E-42E0-ADD3-8D30E0F0A610}" srcOrd="11" destOrd="0" presId="urn:microsoft.com/office/officeart/2018/2/layout/IconCircleList"/>
    <dgm:cxn modelId="{9C1CF3F3-B51F-EE41-8D95-9571BE6C4E06}" type="presParOf" srcId="{92DEE445-3A5C-4A55-8461-9FDED20DE4AB}" destId="{C0EB7655-541F-45CA-BB1D-2B5318917077}" srcOrd="12" destOrd="0" presId="urn:microsoft.com/office/officeart/2018/2/layout/IconCircleList"/>
    <dgm:cxn modelId="{F33B7AED-4A22-A740-B7B9-BA0B449C1749}" type="presParOf" srcId="{C0EB7655-541F-45CA-BB1D-2B5318917077}" destId="{76BC1F2B-AE14-4428-8675-8906B58A094C}" srcOrd="0" destOrd="0" presId="urn:microsoft.com/office/officeart/2018/2/layout/IconCircleList"/>
    <dgm:cxn modelId="{41E0913C-1A5D-2F49-BE04-572E2FF433A3}" type="presParOf" srcId="{C0EB7655-541F-45CA-BB1D-2B5318917077}" destId="{3622795C-5884-4828-999D-C5123656F574}" srcOrd="1" destOrd="0" presId="urn:microsoft.com/office/officeart/2018/2/layout/IconCircleList"/>
    <dgm:cxn modelId="{EFEBEF27-490A-3C4B-9EB7-184AE06D3633}" type="presParOf" srcId="{C0EB7655-541F-45CA-BB1D-2B5318917077}" destId="{4732C3DE-EF5D-4170-BEBA-82B39478CD69}" srcOrd="2" destOrd="0" presId="urn:microsoft.com/office/officeart/2018/2/layout/IconCircleList"/>
    <dgm:cxn modelId="{DE44901E-1A88-4C47-8027-179D1C0A006F}" type="presParOf" srcId="{C0EB7655-541F-45CA-BB1D-2B5318917077}" destId="{E2B5BDD8-9D10-477B-948E-3FA4317FAF2A}" srcOrd="3" destOrd="0" presId="urn:microsoft.com/office/officeart/2018/2/layout/IconCircleList"/>
    <dgm:cxn modelId="{198A1496-8C29-5F43-8CC9-23AE4A80AFAD}" type="presParOf" srcId="{92DEE445-3A5C-4A55-8461-9FDED20DE4AB}" destId="{65925988-68FC-4270-9A75-05C5F02A00C0}" srcOrd="13" destOrd="0" presId="urn:microsoft.com/office/officeart/2018/2/layout/IconCircleList"/>
    <dgm:cxn modelId="{9E406A2F-4069-6047-8BF7-30C6C96F0BBF}" type="presParOf" srcId="{92DEE445-3A5C-4A55-8461-9FDED20DE4AB}" destId="{10A9508A-7FC4-4448-9708-CDABE12E9D34}" srcOrd="14" destOrd="0" presId="urn:microsoft.com/office/officeart/2018/2/layout/IconCircleList"/>
    <dgm:cxn modelId="{86616D82-660A-7D43-A1F5-BA7D119ADDF8}" type="presParOf" srcId="{10A9508A-7FC4-4448-9708-CDABE12E9D34}" destId="{2366ADAC-B3CD-486D-BA5B-1957EAD42E02}" srcOrd="0" destOrd="0" presId="urn:microsoft.com/office/officeart/2018/2/layout/IconCircleList"/>
    <dgm:cxn modelId="{BBE00413-CA59-A548-A4FD-72E349D0353C}" type="presParOf" srcId="{10A9508A-7FC4-4448-9708-CDABE12E9D34}" destId="{4FC8A180-C456-403C-94E1-C0E5BA11BF15}" srcOrd="1" destOrd="0" presId="urn:microsoft.com/office/officeart/2018/2/layout/IconCircleList"/>
    <dgm:cxn modelId="{4AF6B2F0-4C42-0F4E-BCD8-05F3691CD9B2}" type="presParOf" srcId="{10A9508A-7FC4-4448-9708-CDABE12E9D34}" destId="{3FE1D749-FAE2-48C7-86DD-021915C26AA6}" srcOrd="2" destOrd="0" presId="urn:microsoft.com/office/officeart/2018/2/layout/IconCircleList"/>
    <dgm:cxn modelId="{0E01C684-E738-034D-B9A0-C4A1B27540A7}" type="presParOf" srcId="{10A9508A-7FC4-4448-9708-CDABE12E9D34}" destId="{91B666E3-F07F-4DE9-A216-4A6B825BDB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34FB64-B67F-4564-9413-6EFB361747D4}" type="doc">
      <dgm:prSet loTypeId="urn:microsoft.com/office/officeart/2005/8/layout/vProcess5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696CCC-44DB-434F-8BB9-375DA9076C5A}">
      <dgm:prSet/>
      <dgm:spPr/>
      <dgm:t>
        <a:bodyPr/>
        <a:lstStyle/>
        <a:p>
          <a:pPr algn="just"/>
          <a:r>
            <a:rPr lang="en-IN"/>
            <a:t>• Data Setup &amp; Segmentation: Dataset consists of 25,856 records; segmented into 14,168 terminated and 11,688 active employees for historical and predictive analysis. </a:t>
          </a:r>
          <a:endParaRPr lang="en-US"/>
        </a:p>
      </dgm:t>
    </dgm:pt>
    <dgm:pt modelId="{F791802F-CAD8-40A5-AB06-0A85326F305D}" type="parTrans" cxnId="{FA9F71E9-B8AD-44CD-9714-6E44EF614A02}">
      <dgm:prSet/>
      <dgm:spPr/>
      <dgm:t>
        <a:bodyPr/>
        <a:lstStyle/>
        <a:p>
          <a:endParaRPr lang="en-US"/>
        </a:p>
      </dgm:t>
    </dgm:pt>
    <dgm:pt modelId="{882B625A-E5B7-403F-A1DB-32C15321753C}" type="sibTrans" cxnId="{FA9F71E9-B8AD-44CD-9714-6E44EF614A02}">
      <dgm:prSet/>
      <dgm:spPr/>
      <dgm:t>
        <a:bodyPr/>
        <a:lstStyle/>
        <a:p>
          <a:endParaRPr lang="en-US"/>
        </a:p>
      </dgm:t>
    </dgm:pt>
    <dgm:pt modelId="{F7BCD87E-FE5F-4518-B232-3B31D44926F3}">
      <dgm:prSet/>
      <dgm:spPr/>
      <dgm:t>
        <a:bodyPr/>
        <a:lstStyle/>
        <a:p>
          <a:pPr algn="just"/>
          <a:r>
            <a:rPr lang="en-IN"/>
            <a:t>• Model Training &amp; Validation: Terminated dataset is split into 80/20 for model training and validation. Active employee data is reserved as a holdout set to test model's real-world efficacy. </a:t>
          </a:r>
          <a:endParaRPr lang="en-US"/>
        </a:p>
      </dgm:t>
    </dgm:pt>
    <dgm:pt modelId="{473CF84D-D8EC-45D2-BEAE-8E15238F3D10}" type="parTrans" cxnId="{4C8BE32A-E4D0-4F50-9B3C-E7CE455AA9C4}">
      <dgm:prSet/>
      <dgm:spPr/>
      <dgm:t>
        <a:bodyPr/>
        <a:lstStyle/>
        <a:p>
          <a:endParaRPr lang="en-US"/>
        </a:p>
      </dgm:t>
    </dgm:pt>
    <dgm:pt modelId="{B8321046-F608-4381-9D87-C3C05DEE7EA5}" type="sibTrans" cxnId="{4C8BE32A-E4D0-4F50-9B3C-E7CE455AA9C4}">
      <dgm:prSet/>
      <dgm:spPr/>
      <dgm:t>
        <a:bodyPr/>
        <a:lstStyle/>
        <a:p>
          <a:endParaRPr lang="en-US"/>
        </a:p>
      </dgm:t>
    </dgm:pt>
    <dgm:pt modelId="{E9988711-E6F5-4D42-AB01-3D3E1349813B}">
      <dgm:prSet/>
      <dgm:spPr/>
      <dgm:t>
        <a:bodyPr/>
        <a:lstStyle/>
        <a:p>
          <a:pPr algn="just"/>
          <a:r>
            <a:rPr lang="en-IN"/>
            <a:t>• Feature Engineering: Designed features to capture key predictors of employee turnover, focusing on job-related, demographic, and financial factors. </a:t>
          </a:r>
          <a:endParaRPr lang="en-US"/>
        </a:p>
      </dgm:t>
    </dgm:pt>
    <dgm:pt modelId="{6935FC6B-8EA3-4CA9-AEC0-42596ECA00AE}" type="parTrans" cxnId="{7266AA50-E2FE-4560-B75D-AE5C40BA9934}">
      <dgm:prSet/>
      <dgm:spPr/>
      <dgm:t>
        <a:bodyPr/>
        <a:lstStyle/>
        <a:p>
          <a:endParaRPr lang="en-US"/>
        </a:p>
      </dgm:t>
    </dgm:pt>
    <dgm:pt modelId="{881F4CF7-C88F-45FE-97E7-73CA39676AD4}" type="sibTrans" cxnId="{7266AA50-E2FE-4560-B75D-AE5C40BA9934}">
      <dgm:prSet/>
      <dgm:spPr/>
      <dgm:t>
        <a:bodyPr/>
        <a:lstStyle/>
        <a:p>
          <a:endParaRPr lang="en-US"/>
        </a:p>
      </dgm:t>
    </dgm:pt>
    <dgm:pt modelId="{C6F0AEF7-BF04-42FE-935D-4A28D40C2C61}">
      <dgm:prSet/>
      <dgm:spPr/>
      <dgm:t>
        <a:bodyPr/>
        <a:lstStyle/>
        <a:p>
          <a:pPr algn="just"/>
          <a:r>
            <a:rPr lang="en-IN"/>
            <a:t>• Model Design: Binary target variable 'Is Voluntary’ is established to focus on voluntary terminations. Excluded ‘Termination Date’, 'Termination Type’ and ‘Termination Reason’ fields for unbiased prediction capabilities.</a:t>
          </a:r>
          <a:endParaRPr lang="en-US"/>
        </a:p>
      </dgm:t>
    </dgm:pt>
    <dgm:pt modelId="{FEBA91E9-A797-4909-AFC0-579A4DEC4361}" type="parTrans" cxnId="{F35C7867-B413-4635-91AE-9FE783D23CED}">
      <dgm:prSet/>
      <dgm:spPr/>
      <dgm:t>
        <a:bodyPr/>
        <a:lstStyle/>
        <a:p>
          <a:endParaRPr lang="en-US"/>
        </a:p>
      </dgm:t>
    </dgm:pt>
    <dgm:pt modelId="{C351D45A-E99D-4716-9920-2918470B7E93}" type="sibTrans" cxnId="{F35C7867-B413-4635-91AE-9FE783D23CED}">
      <dgm:prSet/>
      <dgm:spPr/>
      <dgm:t>
        <a:bodyPr/>
        <a:lstStyle/>
        <a:p>
          <a:endParaRPr lang="en-US"/>
        </a:p>
      </dgm:t>
    </dgm:pt>
    <dgm:pt modelId="{C995C86C-7D61-1F40-976A-F773465B54D3}" type="pres">
      <dgm:prSet presAssocID="{AE34FB64-B67F-4564-9413-6EFB361747D4}" presName="outerComposite" presStyleCnt="0">
        <dgm:presLayoutVars>
          <dgm:chMax val="5"/>
          <dgm:dir/>
          <dgm:resizeHandles val="exact"/>
        </dgm:presLayoutVars>
      </dgm:prSet>
      <dgm:spPr/>
    </dgm:pt>
    <dgm:pt modelId="{878A3CFE-D84E-6743-A15D-C5679033E1A6}" type="pres">
      <dgm:prSet presAssocID="{AE34FB64-B67F-4564-9413-6EFB361747D4}" presName="dummyMaxCanvas" presStyleCnt="0">
        <dgm:presLayoutVars/>
      </dgm:prSet>
      <dgm:spPr/>
    </dgm:pt>
    <dgm:pt modelId="{BA500FEE-3BE7-C943-957E-F951ECBE8FE8}" type="pres">
      <dgm:prSet presAssocID="{AE34FB64-B67F-4564-9413-6EFB361747D4}" presName="FourNodes_1" presStyleLbl="node1" presStyleIdx="0" presStyleCnt="4">
        <dgm:presLayoutVars>
          <dgm:bulletEnabled val="1"/>
        </dgm:presLayoutVars>
      </dgm:prSet>
      <dgm:spPr/>
    </dgm:pt>
    <dgm:pt modelId="{820A1D20-BA7B-9941-82C1-16D2BC4602C1}" type="pres">
      <dgm:prSet presAssocID="{AE34FB64-B67F-4564-9413-6EFB361747D4}" presName="FourNodes_2" presStyleLbl="node1" presStyleIdx="1" presStyleCnt="4">
        <dgm:presLayoutVars>
          <dgm:bulletEnabled val="1"/>
        </dgm:presLayoutVars>
      </dgm:prSet>
      <dgm:spPr/>
    </dgm:pt>
    <dgm:pt modelId="{008A67ED-611D-CD4D-A20C-8DFD1C25DF30}" type="pres">
      <dgm:prSet presAssocID="{AE34FB64-B67F-4564-9413-6EFB361747D4}" presName="FourNodes_3" presStyleLbl="node1" presStyleIdx="2" presStyleCnt="4">
        <dgm:presLayoutVars>
          <dgm:bulletEnabled val="1"/>
        </dgm:presLayoutVars>
      </dgm:prSet>
      <dgm:spPr/>
    </dgm:pt>
    <dgm:pt modelId="{843297FE-84AB-9A40-9B9C-7C05B9B68576}" type="pres">
      <dgm:prSet presAssocID="{AE34FB64-B67F-4564-9413-6EFB361747D4}" presName="FourNodes_4" presStyleLbl="node1" presStyleIdx="3" presStyleCnt="4">
        <dgm:presLayoutVars>
          <dgm:bulletEnabled val="1"/>
        </dgm:presLayoutVars>
      </dgm:prSet>
      <dgm:spPr/>
    </dgm:pt>
    <dgm:pt modelId="{5E5EAB76-BCF1-7B4A-80E4-07FA5C099A0D}" type="pres">
      <dgm:prSet presAssocID="{AE34FB64-B67F-4564-9413-6EFB361747D4}" presName="FourConn_1-2" presStyleLbl="fgAccFollowNode1" presStyleIdx="0" presStyleCnt="3">
        <dgm:presLayoutVars>
          <dgm:bulletEnabled val="1"/>
        </dgm:presLayoutVars>
      </dgm:prSet>
      <dgm:spPr/>
    </dgm:pt>
    <dgm:pt modelId="{DE293553-28FF-1940-A7E0-D359D6D438F5}" type="pres">
      <dgm:prSet presAssocID="{AE34FB64-B67F-4564-9413-6EFB361747D4}" presName="FourConn_2-3" presStyleLbl="fgAccFollowNode1" presStyleIdx="1" presStyleCnt="3">
        <dgm:presLayoutVars>
          <dgm:bulletEnabled val="1"/>
        </dgm:presLayoutVars>
      </dgm:prSet>
      <dgm:spPr/>
    </dgm:pt>
    <dgm:pt modelId="{F91A7E36-F978-2343-88C0-FD26078D86A4}" type="pres">
      <dgm:prSet presAssocID="{AE34FB64-B67F-4564-9413-6EFB361747D4}" presName="FourConn_3-4" presStyleLbl="fgAccFollowNode1" presStyleIdx="2" presStyleCnt="3">
        <dgm:presLayoutVars>
          <dgm:bulletEnabled val="1"/>
        </dgm:presLayoutVars>
      </dgm:prSet>
      <dgm:spPr/>
    </dgm:pt>
    <dgm:pt modelId="{13B7DB31-F042-1945-A420-83C425B9C5D5}" type="pres">
      <dgm:prSet presAssocID="{AE34FB64-B67F-4564-9413-6EFB361747D4}" presName="FourNodes_1_text" presStyleLbl="node1" presStyleIdx="3" presStyleCnt="4">
        <dgm:presLayoutVars>
          <dgm:bulletEnabled val="1"/>
        </dgm:presLayoutVars>
      </dgm:prSet>
      <dgm:spPr/>
    </dgm:pt>
    <dgm:pt modelId="{97792CD2-7669-9840-A065-6913991E1D0C}" type="pres">
      <dgm:prSet presAssocID="{AE34FB64-B67F-4564-9413-6EFB361747D4}" presName="FourNodes_2_text" presStyleLbl="node1" presStyleIdx="3" presStyleCnt="4">
        <dgm:presLayoutVars>
          <dgm:bulletEnabled val="1"/>
        </dgm:presLayoutVars>
      </dgm:prSet>
      <dgm:spPr/>
    </dgm:pt>
    <dgm:pt modelId="{B1D2FAF3-4E10-1C41-9CAC-3A754041A6B5}" type="pres">
      <dgm:prSet presAssocID="{AE34FB64-B67F-4564-9413-6EFB361747D4}" presName="FourNodes_3_text" presStyleLbl="node1" presStyleIdx="3" presStyleCnt="4">
        <dgm:presLayoutVars>
          <dgm:bulletEnabled val="1"/>
        </dgm:presLayoutVars>
      </dgm:prSet>
      <dgm:spPr/>
    </dgm:pt>
    <dgm:pt modelId="{E3010971-FC33-A94E-97B0-DD240B2C50CF}" type="pres">
      <dgm:prSet presAssocID="{AE34FB64-B67F-4564-9413-6EFB361747D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9443B21-6948-8B41-8A61-2331EC90200D}" type="presOf" srcId="{882B625A-E5B7-403F-A1DB-32C15321753C}" destId="{5E5EAB76-BCF1-7B4A-80E4-07FA5C099A0D}" srcOrd="0" destOrd="0" presId="urn:microsoft.com/office/officeart/2005/8/layout/vProcess5"/>
    <dgm:cxn modelId="{4C8BE32A-E4D0-4F50-9B3C-E7CE455AA9C4}" srcId="{AE34FB64-B67F-4564-9413-6EFB361747D4}" destId="{F7BCD87E-FE5F-4518-B232-3B31D44926F3}" srcOrd="1" destOrd="0" parTransId="{473CF84D-D8EC-45D2-BEAE-8E15238F3D10}" sibTransId="{B8321046-F608-4381-9D87-C3C05DEE7EA5}"/>
    <dgm:cxn modelId="{7266AA50-E2FE-4560-B75D-AE5C40BA9934}" srcId="{AE34FB64-B67F-4564-9413-6EFB361747D4}" destId="{E9988711-E6F5-4D42-AB01-3D3E1349813B}" srcOrd="2" destOrd="0" parTransId="{6935FC6B-8EA3-4CA9-AEC0-42596ECA00AE}" sibTransId="{881F4CF7-C88F-45FE-97E7-73CA39676AD4}"/>
    <dgm:cxn modelId="{A9E8CB54-7C32-744B-9093-C0AE565E2F20}" type="presOf" srcId="{E9988711-E6F5-4D42-AB01-3D3E1349813B}" destId="{008A67ED-611D-CD4D-A20C-8DFD1C25DF30}" srcOrd="0" destOrd="0" presId="urn:microsoft.com/office/officeart/2005/8/layout/vProcess5"/>
    <dgm:cxn modelId="{B5ECC85B-128D-BF40-A21A-55E1AB72BA1A}" type="presOf" srcId="{A5696CCC-44DB-434F-8BB9-375DA9076C5A}" destId="{13B7DB31-F042-1945-A420-83C425B9C5D5}" srcOrd="1" destOrd="0" presId="urn:microsoft.com/office/officeart/2005/8/layout/vProcess5"/>
    <dgm:cxn modelId="{F35C7867-B413-4635-91AE-9FE783D23CED}" srcId="{AE34FB64-B67F-4564-9413-6EFB361747D4}" destId="{C6F0AEF7-BF04-42FE-935D-4A28D40C2C61}" srcOrd="3" destOrd="0" parTransId="{FEBA91E9-A797-4909-AFC0-579A4DEC4361}" sibTransId="{C351D45A-E99D-4716-9920-2918470B7E93}"/>
    <dgm:cxn modelId="{A90F0C6B-BB3E-AB4C-B97D-A1DBE3FB3394}" type="presOf" srcId="{A5696CCC-44DB-434F-8BB9-375DA9076C5A}" destId="{BA500FEE-3BE7-C943-957E-F951ECBE8FE8}" srcOrd="0" destOrd="0" presId="urn:microsoft.com/office/officeart/2005/8/layout/vProcess5"/>
    <dgm:cxn modelId="{89A8DC6C-C607-064A-9DD5-013B7425B1DC}" type="presOf" srcId="{F7BCD87E-FE5F-4518-B232-3B31D44926F3}" destId="{820A1D20-BA7B-9941-82C1-16D2BC4602C1}" srcOrd="0" destOrd="0" presId="urn:microsoft.com/office/officeart/2005/8/layout/vProcess5"/>
    <dgm:cxn modelId="{C3C1826F-7BAA-2849-9D24-9FCB7386C832}" type="presOf" srcId="{B8321046-F608-4381-9D87-C3C05DEE7EA5}" destId="{DE293553-28FF-1940-A7E0-D359D6D438F5}" srcOrd="0" destOrd="0" presId="urn:microsoft.com/office/officeart/2005/8/layout/vProcess5"/>
    <dgm:cxn modelId="{2DB59688-D161-0346-9380-36DB5CEBC2AD}" type="presOf" srcId="{C6F0AEF7-BF04-42FE-935D-4A28D40C2C61}" destId="{E3010971-FC33-A94E-97B0-DD240B2C50CF}" srcOrd="1" destOrd="0" presId="urn:microsoft.com/office/officeart/2005/8/layout/vProcess5"/>
    <dgm:cxn modelId="{1D757993-67D2-664B-B73C-E1E3168EC514}" type="presOf" srcId="{C6F0AEF7-BF04-42FE-935D-4A28D40C2C61}" destId="{843297FE-84AB-9A40-9B9C-7C05B9B68576}" srcOrd="0" destOrd="0" presId="urn:microsoft.com/office/officeart/2005/8/layout/vProcess5"/>
    <dgm:cxn modelId="{0BB3EAA9-EB17-9349-946C-F807C2BA57A1}" type="presOf" srcId="{F7BCD87E-FE5F-4518-B232-3B31D44926F3}" destId="{97792CD2-7669-9840-A065-6913991E1D0C}" srcOrd="1" destOrd="0" presId="urn:microsoft.com/office/officeart/2005/8/layout/vProcess5"/>
    <dgm:cxn modelId="{3791E7BB-9CC7-4F46-8070-A13A8B38C899}" type="presOf" srcId="{E9988711-E6F5-4D42-AB01-3D3E1349813B}" destId="{B1D2FAF3-4E10-1C41-9CAC-3A754041A6B5}" srcOrd="1" destOrd="0" presId="urn:microsoft.com/office/officeart/2005/8/layout/vProcess5"/>
    <dgm:cxn modelId="{6770EAC7-C5C2-7149-B68B-6830A6F919E1}" type="presOf" srcId="{881F4CF7-C88F-45FE-97E7-73CA39676AD4}" destId="{F91A7E36-F978-2343-88C0-FD26078D86A4}" srcOrd="0" destOrd="0" presId="urn:microsoft.com/office/officeart/2005/8/layout/vProcess5"/>
    <dgm:cxn modelId="{50390CD6-EBCE-4941-A212-56727620E2CF}" type="presOf" srcId="{AE34FB64-B67F-4564-9413-6EFB361747D4}" destId="{C995C86C-7D61-1F40-976A-F773465B54D3}" srcOrd="0" destOrd="0" presId="urn:microsoft.com/office/officeart/2005/8/layout/vProcess5"/>
    <dgm:cxn modelId="{FA9F71E9-B8AD-44CD-9714-6E44EF614A02}" srcId="{AE34FB64-B67F-4564-9413-6EFB361747D4}" destId="{A5696CCC-44DB-434F-8BB9-375DA9076C5A}" srcOrd="0" destOrd="0" parTransId="{F791802F-CAD8-40A5-AB06-0A85326F305D}" sibTransId="{882B625A-E5B7-403F-A1DB-32C15321753C}"/>
    <dgm:cxn modelId="{2D7AD056-DC92-664E-A3C8-D86E629334CD}" type="presParOf" srcId="{C995C86C-7D61-1F40-976A-F773465B54D3}" destId="{878A3CFE-D84E-6743-A15D-C5679033E1A6}" srcOrd="0" destOrd="0" presId="urn:microsoft.com/office/officeart/2005/8/layout/vProcess5"/>
    <dgm:cxn modelId="{788D6694-0548-A048-81C6-80638A5F4636}" type="presParOf" srcId="{C995C86C-7D61-1F40-976A-F773465B54D3}" destId="{BA500FEE-3BE7-C943-957E-F951ECBE8FE8}" srcOrd="1" destOrd="0" presId="urn:microsoft.com/office/officeart/2005/8/layout/vProcess5"/>
    <dgm:cxn modelId="{1F9C5526-1976-9E45-9D50-A1255148F5B1}" type="presParOf" srcId="{C995C86C-7D61-1F40-976A-F773465B54D3}" destId="{820A1D20-BA7B-9941-82C1-16D2BC4602C1}" srcOrd="2" destOrd="0" presId="urn:microsoft.com/office/officeart/2005/8/layout/vProcess5"/>
    <dgm:cxn modelId="{CB994493-AAAC-CF41-861E-DFFCBBCB9A40}" type="presParOf" srcId="{C995C86C-7D61-1F40-976A-F773465B54D3}" destId="{008A67ED-611D-CD4D-A20C-8DFD1C25DF30}" srcOrd="3" destOrd="0" presId="urn:microsoft.com/office/officeart/2005/8/layout/vProcess5"/>
    <dgm:cxn modelId="{A557C964-62FD-D742-BE54-AFF80DC9582B}" type="presParOf" srcId="{C995C86C-7D61-1F40-976A-F773465B54D3}" destId="{843297FE-84AB-9A40-9B9C-7C05B9B68576}" srcOrd="4" destOrd="0" presId="urn:microsoft.com/office/officeart/2005/8/layout/vProcess5"/>
    <dgm:cxn modelId="{693C0A00-7474-DF48-944A-57353F4E855F}" type="presParOf" srcId="{C995C86C-7D61-1F40-976A-F773465B54D3}" destId="{5E5EAB76-BCF1-7B4A-80E4-07FA5C099A0D}" srcOrd="5" destOrd="0" presId="urn:microsoft.com/office/officeart/2005/8/layout/vProcess5"/>
    <dgm:cxn modelId="{A9216F81-4F2E-C547-9A85-2F1EDBF1E12A}" type="presParOf" srcId="{C995C86C-7D61-1F40-976A-F773465B54D3}" destId="{DE293553-28FF-1940-A7E0-D359D6D438F5}" srcOrd="6" destOrd="0" presId="urn:microsoft.com/office/officeart/2005/8/layout/vProcess5"/>
    <dgm:cxn modelId="{CDB2E330-D868-154E-9B7F-0A43EC1482FD}" type="presParOf" srcId="{C995C86C-7D61-1F40-976A-F773465B54D3}" destId="{F91A7E36-F978-2343-88C0-FD26078D86A4}" srcOrd="7" destOrd="0" presId="urn:microsoft.com/office/officeart/2005/8/layout/vProcess5"/>
    <dgm:cxn modelId="{E2CD830E-B9C4-2543-8A50-D018EB6EE79B}" type="presParOf" srcId="{C995C86C-7D61-1F40-976A-F773465B54D3}" destId="{13B7DB31-F042-1945-A420-83C425B9C5D5}" srcOrd="8" destOrd="0" presId="urn:microsoft.com/office/officeart/2005/8/layout/vProcess5"/>
    <dgm:cxn modelId="{ABFBFB42-624B-BE49-A735-903DA58D357D}" type="presParOf" srcId="{C995C86C-7D61-1F40-976A-F773465B54D3}" destId="{97792CD2-7669-9840-A065-6913991E1D0C}" srcOrd="9" destOrd="0" presId="urn:microsoft.com/office/officeart/2005/8/layout/vProcess5"/>
    <dgm:cxn modelId="{5CC02672-D1FB-7246-BFA4-91412DB12A38}" type="presParOf" srcId="{C995C86C-7D61-1F40-976A-F773465B54D3}" destId="{B1D2FAF3-4E10-1C41-9CAC-3A754041A6B5}" srcOrd="10" destOrd="0" presId="urn:microsoft.com/office/officeart/2005/8/layout/vProcess5"/>
    <dgm:cxn modelId="{A9D014C1-820A-8645-AA6A-1B05CB499CB1}" type="presParOf" srcId="{C995C86C-7D61-1F40-976A-F773465B54D3}" destId="{E3010971-FC33-A94E-97B0-DD240B2C50C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03BDE2-191E-482A-A8C9-E8B8DC964DDB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8135FBAC-4CBA-40D5-84B0-B7FA0A70C6A0}">
      <dgm:prSet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2000" b="1"/>
            <a:t>Overview:</a:t>
          </a:r>
          <a:r>
            <a:rPr lang="en-IN" sz="2000"/>
            <a:t> Utilizes AdaBoost Classifier to enhance prediction through a sequence of weak learners that focus on challenging cases.</a:t>
          </a:r>
          <a:endParaRPr lang="en-US" sz="2000"/>
        </a:p>
      </dgm:t>
    </dgm:pt>
    <dgm:pt modelId="{2A6675EE-8E4E-4FCF-ADA9-465D36B73E63}" type="parTrans" cxnId="{029D664E-D978-4EC8-B1DA-02B47C0D728B}">
      <dgm:prSet/>
      <dgm:spPr/>
      <dgm:t>
        <a:bodyPr/>
        <a:lstStyle/>
        <a:p>
          <a:endParaRPr lang="en-US"/>
        </a:p>
      </dgm:t>
    </dgm:pt>
    <dgm:pt modelId="{A236819B-4A6B-4C0A-95B9-A203990F8B79}" type="sibTrans" cxnId="{029D664E-D978-4EC8-B1DA-02B47C0D728B}">
      <dgm:prSet/>
      <dgm:spPr/>
      <dgm:t>
        <a:bodyPr/>
        <a:lstStyle/>
        <a:p>
          <a:endParaRPr lang="en-US"/>
        </a:p>
      </dgm:t>
    </dgm:pt>
    <dgm:pt modelId="{CA3826B6-C53E-4113-8E06-E2C237E62684}">
      <dgm:prSet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2000" b="1"/>
            <a:t>Functionality:</a:t>
          </a:r>
          <a:r>
            <a:rPr lang="en-IN" sz="2000" b="0"/>
            <a:t> </a:t>
          </a:r>
          <a:r>
            <a:rPr lang="en-IN" sz="2000"/>
            <a:t>Incorporates multiple weak learners to prioritize and correct previous misclassifications, aiming for improved model sensitivity. </a:t>
          </a:r>
          <a:endParaRPr lang="en-US" sz="2000"/>
        </a:p>
      </dgm:t>
    </dgm:pt>
    <dgm:pt modelId="{14E2F561-CB8C-4589-BFD8-A1C172A6169C}" type="parTrans" cxnId="{C902FADF-FC1D-434C-9A3C-AE2EE2428B5F}">
      <dgm:prSet/>
      <dgm:spPr/>
      <dgm:t>
        <a:bodyPr/>
        <a:lstStyle/>
        <a:p>
          <a:endParaRPr lang="en-US"/>
        </a:p>
      </dgm:t>
    </dgm:pt>
    <dgm:pt modelId="{D04C6055-2C89-46F5-923D-302313B1F290}" type="sibTrans" cxnId="{C902FADF-FC1D-434C-9A3C-AE2EE2428B5F}">
      <dgm:prSet/>
      <dgm:spPr/>
      <dgm:t>
        <a:bodyPr/>
        <a:lstStyle/>
        <a:p>
          <a:endParaRPr lang="en-US"/>
        </a:p>
      </dgm:t>
    </dgm:pt>
    <dgm:pt modelId="{C0A05CFC-DA5A-45AF-9BB0-4D61A687114A}">
      <dgm:prSet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2000" b="1"/>
            <a:t>Accuracy &amp; Performance:</a:t>
          </a:r>
          <a:r>
            <a:rPr lang="en-IN" sz="2000"/>
            <a:t> Maintained a solid performance with an accuracy of approximately 74.45%, showcasing reliable predictive capabilities. </a:t>
          </a:r>
          <a:endParaRPr lang="en-US" sz="2000"/>
        </a:p>
      </dgm:t>
    </dgm:pt>
    <dgm:pt modelId="{B8D3F1B9-7F75-44B9-8164-50BF7B780DE6}" type="parTrans" cxnId="{69E50725-FAD4-4E25-A044-01B3DC13DCC5}">
      <dgm:prSet/>
      <dgm:spPr/>
      <dgm:t>
        <a:bodyPr/>
        <a:lstStyle/>
        <a:p>
          <a:endParaRPr lang="en-US"/>
        </a:p>
      </dgm:t>
    </dgm:pt>
    <dgm:pt modelId="{8A3F323F-43DF-47DA-85D7-B42AD6D239E6}" type="sibTrans" cxnId="{69E50725-FAD4-4E25-A044-01B3DC13DCC5}">
      <dgm:prSet/>
      <dgm:spPr/>
      <dgm:t>
        <a:bodyPr/>
        <a:lstStyle/>
        <a:p>
          <a:endParaRPr lang="en-US"/>
        </a:p>
      </dgm:t>
    </dgm:pt>
    <dgm:pt modelId="{8F916D53-A454-471C-989A-040C451A3136}">
      <dgm:prSet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2000" b="1"/>
            <a:t>Strengths:</a:t>
          </a:r>
          <a:r>
            <a:rPr lang="en-IN" sz="2000"/>
            <a:t> Excels in iterative model adjustment, focuses on misclassified instances and improves iterations. </a:t>
          </a:r>
          <a:endParaRPr lang="en-US" sz="2000"/>
        </a:p>
      </dgm:t>
    </dgm:pt>
    <dgm:pt modelId="{A5D48629-60C0-45EA-A9F5-0131356B7344}" type="parTrans" cxnId="{6A567E18-8C10-4A0C-9776-92330CACE829}">
      <dgm:prSet/>
      <dgm:spPr/>
      <dgm:t>
        <a:bodyPr/>
        <a:lstStyle/>
        <a:p>
          <a:endParaRPr lang="en-US"/>
        </a:p>
      </dgm:t>
    </dgm:pt>
    <dgm:pt modelId="{6D34F3E5-F324-437A-A302-A8FB75568792}" type="sibTrans" cxnId="{6A567E18-8C10-4A0C-9776-92330CACE829}">
      <dgm:prSet/>
      <dgm:spPr/>
      <dgm:t>
        <a:bodyPr/>
        <a:lstStyle/>
        <a:p>
          <a:endParaRPr lang="en-US"/>
        </a:p>
      </dgm:t>
    </dgm:pt>
    <dgm:pt modelId="{2818290E-2916-4D13-82D4-68286DFDC3B4}">
      <dgm:prSet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2000" b="1"/>
            <a:t>Application:</a:t>
          </a:r>
          <a:r>
            <a:rPr lang="en-IN" sz="2000"/>
            <a:t> Used for identifying patterns indicative of voluntary turnover, crucial for HR intervention strategies.</a:t>
          </a:r>
          <a:endParaRPr lang="en-US" sz="2000"/>
        </a:p>
      </dgm:t>
    </dgm:pt>
    <dgm:pt modelId="{7C3BE9C0-CC6C-4ECC-BD5F-EDD29FAD5D24}" type="parTrans" cxnId="{872D4F7D-A79F-4CCD-8754-ADCF94272A4B}">
      <dgm:prSet/>
      <dgm:spPr/>
      <dgm:t>
        <a:bodyPr/>
        <a:lstStyle/>
        <a:p>
          <a:endParaRPr lang="en-US"/>
        </a:p>
      </dgm:t>
    </dgm:pt>
    <dgm:pt modelId="{40654193-4B5D-4A23-8900-95F0BC8A4D09}" type="sibTrans" cxnId="{872D4F7D-A79F-4CCD-8754-ADCF94272A4B}">
      <dgm:prSet/>
      <dgm:spPr/>
      <dgm:t>
        <a:bodyPr/>
        <a:lstStyle/>
        <a:p>
          <a:endParaRPr lang="en-US"/>
        </a:p>
      </dgm:t>
    </dgm:pt>
    <dgm:pt modelId="{2DBE09E4-D283-FC4D-BE3B-C2C37065441D}" type="pres">
      <dgm:prSet presAssocID="{8B03BDE2-191E-482A-A8C9-E8B8DC964DDB}" presName="vert0" presStyleCnt="0">
        <dgm:presLayoutVars>
          <dgm:dir/>
          <dgm:animOne val="branch"/>
          <dgm:animLvl val="lvl"/>
        </dgm:presLayoutVars>
      </dgm:prSet>
      <dgm:spPr/>
    </dgm:pt>
    <dgm:pt modelId="{F1673F54-9264-F141-A380-ACCFD7248F52}" type="pres">
      <dgm:prSet presAssocID="{8135FBAC-4CBA-40D5-84B0-B7FA0A70C6A0}" presName="thickLine" presStyleLbl="alignNode1" presStyleIdx="0" presStyleCnt="5"/>
      <dgm:spPr/>
    </dgm:pt>
    <dgm:pt modelId="{694070FF-6171-E149-A213-8D773C1E8E68}" type="pres">
      <dgm:prSet presAssocID="{8135FBAC-4CBA-40D5-84B0-B7FA0A70C6A0}" presName="horz1" presStyleCnt="0"/>
      <dgm:spPr/>
    </dgm:pt>
    <dgm:pt modelId="{587216F9-DC10-C64F-AA64-E21F6889F23B}" type="pres">
      <dgm:prSet presAssocID="{8135FBAC-4CBA-40D5-84B0-B7FA0A70C6A0}" presName="tx1" presStyleLbl="revTx" presStyleIdx="0" presStyleCnt="5"/>
      <dgm:spPr/>
    </dgm:pt>
    <dgm:pt modelId="{D5709566-5D06-994A-A3D9-662972AA0873}" type="pres">
      <dgm:prSet presAssocID="{8135FBAC-4CBA-40D5-84B0-B7FA0A70C6A0}" presName="vert1" presStyleCnt="0"/>
      <dgm:spPr/>
    </dgm:pt>
    <dgm:pt modelId="{4AAA0792-E6F0-4B4B-B4FC-61FBFB2DA12E}" type="pres">
      <dgm:prSet presAssocID="{CA3826B6-C53E-4113-8E06-E2C237E62684}" presName="thickLine" presStyleLbl="alignNode1" presStyleIdx="1" presStyleCnt="5"/>
      <dgm:spPr/>
    </dgm:pt>
    <dgm:pt modelId="{9FE6FD77-236B-A54A-95B9-426B8F489DEF}" type="pres">
      <dgm:prSet presAssocID="{CA3826B6-C53E-4113-8E06-E2C237E62684}" presName="horz1" presStyleCnt="0"/>
      <dgm:spPr/>
    </dgm:pt>
    <dgm:pt modelId="{EE982DB9-A05B-4046-B483-A5E87F44B534}" type="pres">
      <dgm:prSet presAssocID="{CA3826B6-C53E-4113-8E06-E2C237E62684}" presName="tx1" presStyleLbl="revTx" presStyleIdx="1" presStyleCnt="5"/>
      <dgm:spPr/>
    </dgm:pt>
    <dgm:pt modelId="{825D30B7-1FF3-B441-B53B-F6CB8CDDD8AB}" type="pres">
      <dgm:prSet presAssocID="{CA3826B6-C53E-4113-8E06-E2C237E62684}" presName="vert1" presStyleCnt="0"/>
      <dgm:spPr/>
    </dgm:pt>
    <dgm:pt modelId="{ACFDDC72-4B95-264A-8FF5-BB59BEEB7501}" type="pres">
      <dgm:prSet presAssocID="{C0A05CFC-DA5A-45AF-9BB0-4D61A687114A}" presName="thickLine" presStyleLbl="alignNode1" presStyleIdx="2" presStyleCnt="5"/>
      <dgm:spPr/>
    </dgm:pt>
    <dgm:pt modelId="{543D6175-64E4-EA4F-8D19-1C3389646F9D}" type="pres">
      <dgm:prSet presAssocID="{C0A05CFC-DA5A-45AF-9BB0-4D61A687114A}" presName="horz1" presStyleCnt="0"/>
      <dgm:spPr/>
    </dgm:pt>
    <dgm:pt modelId="{3FD372FB-91EF-0D47-8B48-3A2ECE83ED21}" type="pres">
      <dgm:prSet presAssocID="{C0A05CFC-DA5A-45AF-9BB0-4D61A687114A}" presName="tx1" presStyleLbl="revTx" presStyleIdx="2" presStyleCnt="5"/>
      <dgm:spPr/>
    </dgm:pt>
    <dgm:pt modelId="{5D4E869A-3057-D947-B2D3-26B221C2C2F8}" type="pres">
      <dgm:prSet presAssocID="{C0A05CFC-DA5A-45AF-9BB0-4D61A687114A}" presName="vert1" presStyleCnt="0"/>
      <dgm:spPr/>
    </dgm:pt>
    <dgm:pt modelId="{C2FB0FAF-1844-1E44-89DC-8E68B8580FC0}" type="pres">
      <dgm:prSet presAssocID="{8F916D53-A454-471C-989A-040C451A3136}" presName="thickLine" presStyleLbl="alignNode1" presStyleIdx="3" presStyleCnt="5"/>
      <dgm:spPr/>
    </dgm:pt>
    <dgm:pt modelId="{B7947BEA-E099-CA49-9CAD-D5CDA79F038D}" type="pres">
      <dgm:prSet presAssocID="{8F916D53-A454-471C-989A-040C451A3136}" presName="horz1" presStyleCnt="0"/>
      <dgm:spPr/>
    </dgm:pt>
    <dgm:pt modelId="{F11BAD38-2559-0D4D-8660-55CFA484F620}" type="pres">
      <dgm:prSet presAssocID="{8F916D53-A454-471C-989A-040C451A3136}" presName="tx1" presStyleLbl="revTx" presStyleIdx="3" presStyleCnt="5"/>
      <dgm:spPr/>
    </dgm:pt>
    <dgm:pt modelId="{9473FA7B-0583-9E43-8BE8-C4C12EA095C1}" type="pres">
      <dgm:prSet presAssocID="{8F916D53-A454-471C-989A-040C451A3136}" presName="vert1" presStyleCnt="0"/>
      <dgm:spPr/>
    </dgm:pt>
    <dgm:pt modelId="{6597372C-DCE5-6445-9108-85E87495BA80}" type="pres">
      <dgm:prSet presAssocID="{2818290E-2916-4D13-82D4-68286DFDC3B4}" presName="thickLine" presStyleLbl="alignNode1" presStyleIdx="4" presStyleCnt="5"/>
      <dgm:spPr/>
    </dgm:pt>
    <dgm:pt modelId="{11E07834-2728-E742-A761-4EC044874051}" type="pres">
      <dgm:prSet presAssocID="{2818290E-2916-4D13-82D4-68286DFDC3B4}" presName="horz1" presStyleCnt="0"/>
      <dgm:spPr/>
    </dgm:pt>
    <dgm:pt modelId="{721F0441-8DC5-B346-AEC9-F51F9EE18DE7}" type="pres">
      <dgm:prSet presAssocID="{2818290E-2916-4D13-82D4-68286DFDC3B4}" presName="tx1" presStyleLbl="revTx" presStyleIdx="4" presStyleCnt="5"/>
      <dgm:spPr/>
    </dgm:pt>
    <dgm:pt modelId="{927181D0-F491-CD47-A923-74DDCDCE97FB}" type="pres">
      <dgm:prSet presAssocID="{2818290E-2916-4D13-82D4-68286DFDC3B4}" presName="vert1" presStyleCnt="0"/>
      <dgm:spPr/>
    </dgm:pt>
  </dgm:ptLst>
  <dgm:cxnLst>
    <dgm:cxn modelId="{6B95C50C-51DA-0242-A40C-346B76C35781}" type="presOf" srcId="{C0A05CFC-DA5A-45AF-9BB0-4D61A687114A}" destId="{3FD372FB-91EF-0D47-8B48-3A2ECE83ED21}" srcOrd="0" destOrd="0" presId="urn:microsoft.com/office/officeart/2008/layout/LinedList"/>
    <dgm:cxn modelId="{6A567E18-8C10-4A0C-9776-92330CACE829}" srcId="{8B03BDE2-191E-482A-A8C9-E8B8DC964DDB}" destId="{8F916D53-A454-471C-989A-040C451A3136}" srcOrd="3" destOrd="0" parTransId="{A5D48629-60C0-45EA-A9F5-0131356B7344}" sibTransId="{6D34F3E5-F324-437A-A302-A8FB75568792}"/>
    <dgm:cxn modelId="{06C1451D-28D4-6B4C-885E-68FA3E01EFB1}" type="presOf" srcId="{CA3826B6-C53E-4113-8E06-E2C237E62684}" destId="{EE982DB9-A05B-4046-B483-A5E87F44B534}" srcOrd="0" destOrd="0" presId="urn:microsoft.com/office/officeart/2008/layout/LinedList"/>
    <dgm:cxn modelId="{69E50725-FAD4-4E25-A044-01B3DC13DCC5}" srcId="{8B03BDE2-191E-482A-A8C9-E8B8DC964DDB}" destId="{C0A05CFC-DA5A-45AF-9BB0-4D61A687114A}" srcOrd="2" destOrd="0" parTransId="{B8D3F1B9-7F75-44B9-8164-50BF7B780DE6}" sibTransId="{8A3F323F-43DF-47DA-85D7-B42AD6D239E6}"/>
    <dgm:cxn modelId="{2C445E2F-A6E4-EB4F-B919-FA16056C2A77}" type="presOf" srcId="{8B03BDE2-191E-482A-A8C9-E8B8DC964DDB}" destId="{2DBE09E4-D283-FC4D-BE3B-C2C37065441D}" srcOrd="0" destOrd="0" presId="urn:microsoft.com/office/officeart/2008/layout/LinedList"/>
    <dgm:cxn modelId="{029D664E-D978-4EC8-B1DA-02B47C0D728B}" srcId="{8B03BDE2-191E-482A-A8C9-E8B8DC964DDB}" destId="{8135FBAC-4CBA-40D5-84B0-B7FA0A70C6A0}" srcOrd="0" destOrd="0" parTransId="{2A6675EE-8E4E-4FCF-ADA9-465D36B73E63}" sibTransId="{A236819B-4A6B-4C0A-95B9-A203990F8B79}"/>
    <dgm:cxn modelId="{872D4F7D-A79F-4CCD-8754-ADCF94272A4B}" srcId="{8B03BDE2-191E-482A-A8C9-E8B8DC964DDB}" destId="{2818290E-2916-4D13-82D4-68286DFDC3B4}" srcOrd="4" destOrd="0" parTransId="{7C3BE9C0-CC6C-4ECC-BD5F-EDD29FAD5D24}" sibTransId="{40654193-4B5D-4A23-8900-95F0BC8A4D09}"/>
    <dgm:cxn modelId="{3DFF9FA5-5332-7A4B-8628-A823075F0A71}" type="presOf" srcId="{8F916D53-A454-471C-989A-040C451A3136}" destId="{F11BAD38-2559-0D4D-8660-55CFA484F620}" srcOrd="0" destOrd="0" presId="urn:microsoft.com/office/officeart/2008/layout/LinedList"/>
    <dgm:cxn modelId="{BC310FBE-1790-2E46-89DD-700A9EBFBC36}" type="presOf" srcId="{2818290E-2916-4D13-82D4-68286DFDC3B4}" destId="{721F0441-8DC5-B346-AEC9-F51F9EE18DE7}" srcOrd="0" destOrd="0" presId="urn:microsoft.com/office/officeart/2008/layout/LinedList"/>
    <dgm:cxn modelId="{2C6EADDA-1F64-8445-9FA9-1BE2D8DFCFB7}" type="presOf" srcId="{8135FBAC-4CBA-40D5-84B0-B7FA0A70C6A0}" destId="{587216F9-DC10-C64F-AA64-E21F6889F23B}" srcOrd="0" destOrd="0" presId="urn:microsoft.com/office/officeart/2008/layout/LinedList"/>
    <dgm:cxn modelId="{C902FADF-FC1D-434C-9A3C-AE2EE2428B5F}" srcId="{8B03BDE2-191E-482A-A8C9-E8B8DC964DDB}" destId="{CA3826B6-C53E-4113-8E06-E2C237E62684}" srcOrd="1" destOrd="0" parTransId="{14E2F561-CB8C-4589-BFD8-A1C172A6169C}" sibTransId="{D04C6055-2C89-46F5-923D-302313B1F290}"/>
    <dgm:cxn modelId="{34642D35-D684-6744-9F29-01FCD0F3517B}" type="presParOf" srcId="{2DBE09E4-D283-FC4D-BE3B-C2C37065441D}" destId="{F1673F54-9264-F141-A380-ACCFD7248F52}" srcOrd="0" destOrd="0" presId="urn:microsoft.com/office/officeart/2008/layout/LinedList"/>
    <dgm:cxn modelId="{42A40BB4-207E-6744-B727-1C73C34AEF5F}" type="presParOf" srcId="{2DBE09E4-D283-FC4D-BE3B-C2C37065441D}" destId="{694070FF-6171-E149-A213-8D773C1E8E68}" srcOrd="1" destOrd="0" presId="urn:microsoft.com/office/officeart/2008/layout/LinedList"/>
    <dgm:cxn modelId="{B739F0EB-B4A6-E54C-9509-A533282F9D5E}" type="presParOf" srcId="{694070FF-6171-E149-A213-8D773C1E8E68}" destId="{587216F9-DC10-C64F-AA64-E21F6889F23B}" srcOrd="0" destOrd="0" presId="urn:microsoft.com/office/officeart/2008/layout/LinedList"/>
    <dgm:cxn modelId="{0CBBC50B-B48A-9F48-89E9-C08E43B5E94B}" type="presParOf" srcId="{694070FF-6171-E149-A213-8D773C1E8E68}" destId="{D5709566-5D06-994A-A3D9-662972AA0873}" srcOrd="1" destOrd="0" presId="urn:microsoft.com/office/officeart/2008/layout/LinedList"/>
    <dgm:cxn modelId="{893E84EB-EA04-1C49-A9C4-86E0970D148B}" type="presParOf" srcId="{2DBE09E4-D283-FC4D-BE3B-C2C37065441D}" destId="{4AAA0792-E6F0-4B4B-B4FC-61FBFB2DA12E}" srcOrd="2" destOrd="0" presId="urn:microsoft.com/office/officeart/2008/layout/LinedList"/>
    <dgm:cxn modelId="{BB04C3C8-FB80-D844-8ACA-241A609D2A1B}" type="presParOf" srcId="{2DBE09E4-D283-FC4D-BE3B-C2C37065441D}" destId="{9FE6FD77-236B-A54A-95B9-426B8F489DEF}" srcOrd="3" destOrd="0" presId="urn:microsoft.com/office/officeart/2008/layout/LinedList"/>
    <dgm:cxn modelId="{40009A03-29CD-0043-9E86-5372621F4290}" type="presParOf" srcId="{9FE6FD77-236B-A54A-95B9-426B8F489DEF}" destId="{EE982DB9-A05B-4046-B483-A5E87F44B534}" srcOrd="0" destOrd="0" presId="urn:microsoft.com/office/officeart/2008/layout/LinedList"/>
    <dgm:cxn modelId="{F5232F1F-3B52-A646-8253-9215F9F4CB19}" type="presParOf" srcId="{9FE6FD77-236B-A54A-95B9-426B8F489DEF}" destId="{825D30B7-1FF3-B441-B53B-F6CB8CDDD8AB}" srcOrd="1" destOrd="0" presId="urn:microsoft.com/office/officeart/2008/layout/LinedList"/>
    <dgm:cxn modelId="{CB0B00B8-7430-8141-9CC4-960BB3163309}" type="presParOf" srcId="{2DBE09E4-D283-FC4D-BE3B-C2C37065441D}" destId="{ACFDDC72-4B95-264A-8FF5-BB59BEEB7501}" srcOrd="4" destOrd="0" presId="urn:microsoft.com/office/officeart/2008/layout/LinedList"/>
    <dgm:cxn modelId="{0784EAE7-829E-5745-B227-1864D6023F19}" type="presParOf" srcId="{2DBE09E4-D283-FC4D-BE3B-C2C37065441D}" destId="{543D6175-64E4-EA4F-8D19-1C3389646F9D}" srcOrd="5" destOrd="0" presId="urn:microsoft.com/office/officeart/2008/layout/LinedList"/>
    <dgm:cxn modelId="{DEBE1F21-ED61-264A-872D-D5C0AECF1353}" type="presParOf" srcId="{543D6175-64E4-EA4F-8D19-1C3389646F9D}" destId="{3FD372FB-91EF-0D47-8B48-3A2ECE83ED21}" srcOrd="0" destOrd="0" presId="urn:microsoft.com/office/officeart/2008/layout/LinedList"/>
    <dgm:cxn modelId="{45791082-6239-5546-9CD3-038DE2B47F27}" type="presParOf" srcId="{543D6175-64E4-EA4F-8D19-1C3389646F9D}" destId="{5D4E869A-3057-D947-B2D3-26B221C2C2F8}" srcOrd="1" destOrd="0" presId="urn:microsoft.com/office/officeart/2008/layout/LinedList"/>
    <dgm:cxn modelId="{C51E9FAD-FB3C-484D-9C99-9CF2625AF1AD}" type="presParOf" srcId="{2DBE09E4-D283-FC4D-BE3B-C2C37065441D}" destId="{C2FB0FAF-1844-1E44-89DC-8E68B8580FC0}" srcOrd="6" destOrd="0" presId="urn:microsoft.com/office/officeart/2008/layout/LinedList"/>
    <dgm:cxn modelId="{913AB419-CC6A-0B4B-8FC8-D1FE85A48ED9}" type="presParOf" srcId="{2DBE09E4-D283-FC4D-BE3B-C2C37065441D}" destId="{B7947BEA-E099-CA49-9CAD-D5CDA79F038D}" srcOrd="7" destOrd="0" presId="urn:microsoft.com/office/officeart/2008/layout/LinedList"/>
    <dgm:cxn modelId="{773E845E-816F-4748-94EA-F181A87C9A9E}" type="presParOf" srcId="{B7947BEA-E099-CA49-9CAD-D5CDA79F038D}" destId="{F11BAD38-2559-0D4D-8660-55CFA484F620}" srcOrd="0" destOrd="0" presId="urn:microsoft.com/office/officeart/2008/layout/LinedList"/>
    <dgm:cxn modelId="{7EDCBF2F-04BD-E543-878A-46008E8D50AE}" type="presParOf" srcId="{B7947BEA-E099-CA49-9CAD-D5CDA79F038D}" destId="{9473FA7B-0583-9E43-8BE8-C4C12EA095C1}" srcOrd="1" destOrd="0" presId="urn:microsoft.com/office/officeart/2008/layout/LinedList"/>
    <dgm:cxn modelId="{5F163452-891C-0046-9CA1-47836FFC82C7}" type="presParOf" srcId="{2DBE09E4-D283-FC4D-BE3B-C2C37065441D}" destId="{6597372C-DCE5-6445-9108-85E87495BA80}" srcOrd="8" destOrd="0" presId="urn:microsoft.com/office/officeart/2008/layout/LinedList"/>
    <dgm:cxn modelId="{DD25B64C-4B8B-864E-B4B8-73AF3120FE5D}" type="presParOf" srcId="{2DBE09E4-D283-FC4D-BE3B-C2C37065441D}" destId="{11E07834-2728-E742-A761-4EC044874051}" srcOrd="9" destOrd="0" presId="urn:microsoft.com/office/officeart/2008/layout/LinedList"/>
    <dgm:cxn modelId="{EE0FBB10-355B-7141-A04F-F1CF0B17A5DC}" type="presParOf" srcId="{11E07834-2728-E742-A761-4EC044874051}" destId="{721F0441-8DC5-B346-AEC9-F51F9EE18DE7}" srcOrd="0" destOrd="0" presId="urn:microsoft.com/office/officeart/2008/layout/LinedList"/>
    <dgm:cxn modelId="{BD493651-E53D-AB4C-924D-805A53B663C8}" type="presParOf" srcId="{11E07834-2728-E742-A761-4EC044874051}" destId="{927181D0-F491-CD47-A923-74DDCDCE97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14062E-948E-4207-9266-88E259333E7E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1C46F5A-5100-4430-B86F-53657440C311}">
      <dgm:prSet custT="1"/>
      <dgm:spPr/>
      <dgm:t>
        <a:bodyPr anchor="ctr" anchorCtr="0"/>
        <a:lstStyle/>
        <a:p>
          <a:pPr algn="just">
            <a:lnSpc>
              <a:spcPct val="150000"/>
            </a:lnSpc>
          </a:pPr>
          <a:r>
            <a:rPr lang="en-IN" sz="2000" b="1"/>
            <a:t>Overview:</a:t>
          </a:r>
          <a:r>
            <a:rPr lang="en-IN" sz="2000"/>
            <a:t> Employs CatBoost Classifier and tailored for handling categorical data with gradient boosting techniques. </a:t>
          </a:r>
          <a:endParaRPr lang="en-US" sz="2000"/>
        </a:p>
      </dgm:t>
    </dgm:pt>
    <dgm:pt modelId="{D27837D8-86D9-4F0F-887F-5395A791D2E4}" type="parTrans" cxnId="{32D3822E-EF6C-429F-9F75-96B49941564A}">
      <dgm:prSet/>
      <dgm:spPr/>
      <dgm:t>
        <a:bodyPr/>
        <a:lstStyle/>
        <a:p>
          <a:endParaRPr lang="en-US"/>
        </a:p>
      </dgm:t>
    </dgm:pt>
    <dgm:pt modelId="{C00821C4-013C-491F-BB71-E87DFE1FD82C}" type="sibTrans" cxnId="{32D3822E-EF6C-429F-9F75-96B49941564A}">
      <dgm:prSet/>
      <dgm:spPr/>
      <dgm:t>
        <a:bodyPr/>
        <a:lstStyle/>
        <a:p>
          <a:endParaRPr lang="en-US"/>
        </a:p>
      </dgm:t>
    </dgm:pt>
    <dgm:pt modelId="{A7EFCEB2-6582-4E3F-9C15-B6C538E825C0}">
      <dgm:prSet custT="1"/>
      <dgm:spPr/>
      <dgm:t>
        <a:bodyPr anchor="ctr" anchorCtr="0"/>
        <a:lstStyle/>
        <a:p>
          <a:pPr algn="just">
            <a:lnSpc>
              <a:spcPct val="150000"/>
            </a:lnSpc>
          </a:pPr>
          <a:r>
            <a:rPr lang="en-IN" sz="2000" b="1"/>
            <a:t>Functionality:</a:t>
          </a:r>
          <a:r>
            <a:rPr lang="en-IN" sz="2000"/>
            <a:t> Designed for quick, scalable results and high performance, integrates pre-processing for categorical features. </a:t>
          </a:r>
          <a:endParaRPr lang="en-US" sz="2000"/>
        </a:p>
      </dgm:t>
    </dgm:pt>
    <dgm:pt modelId="{C17B1750-1F89-4484-B83B-19F85DADC229}" type="parTrans" cxnId="{BEFF741D-2EBA-4114-8B0A-F44F0516AD18}">
      <dgm:prSet/>
      <dgm:spPr/>
      <dgm:t>
        <a:bodyPr/>
        <a:lstStyle/>
        <a:p>
          <a:endParaRPr lang="en-US"/>
        </a:p>
      </dgm:t>
    </dgm:pt>
    <dgm:pt modelId="{C97C89F8-CB1C-44C3-9403-D4ADEEA434F6}" type="sibTrans" cxnId="{BEFF741D-2EBA-4114-8B0A-F44F0516AD18}">
      <dgm:prSet/>
      <dgm:spPr/>
      <dgm:t>
        <a:bodyPr/>
        <a:lstStyle/>
        <a:p>
          <a:endParaRPr lang="en-US"/>
        </a:p>
      </dgm:t>
    </dgm:pt>
    <dgm:pt modelId="{61BE960A-D482-479C-8C8A-2E19AAA1F731}">
      <dgm:prSet custT="1"/>
      <dgm:spPr/>
      <dgm:t>
        <a:bodyPr lIns="73152" anchor="ctr" anchorCtr="0"/>
        <a:lstStyle/>
        <a:p>
          <a:pPr algn="just">
            <a:lnSpc>
              <a:spcPct val="150000"/>
            </a:lnSpc>
          </a:pPr>
          <a:r>
            <a:rPr lang="en-IN" sz="2000" b="1"/>
            <a:t>Accuracy &amp; Performance:</a:t>
          </a:r>
          <a:r>
            <a:rPr lang="en-IN" sz="2000"/>
            <a:t> Showed excellent performance with an accuracy of approximately 77.66%, effectively differentiating between termination types. </a:t>
          </a:r>
          <a:endParaRPr lang="en-US" sz="2000"/>
        </a:p>
      </dgm:t>
    </dgm:pt>
    <dgm:pt modelId="{5F6D3342-70F5-4DD4-BA11-0BDE2117D5AC}" type="parTrans" cxnId="{AAE71107-04C4-4FF6-B9DD-315E19EEF676}">
      <dgm:prSet/>
      <dgm:spPr/>
      <dgm:t>
        <a:bodyPr/>
        <a:lstStyle/>
        <a:p>
          <a:endParaRPr lang="en-US"/>
        </a:p>
      </dgm:t>
    </dgm:pt>
    <dgm:pt modelId="{6933A924-4CE2-40FD-83A0-20481002651F}" type="sibTrans" cxnId="{AAE71107-04C4-4FF6-B9DD-315E19EEF676}">
      <dgm:prSet/>
      <dgm:spPr/>
      <dgm:t>
        <a:bodyPr/>
        <a:lstStyle/>
        <a:p>
          <a:endParaRPr lang="en-US"/>
        </a:p>
      </dgm:t>
    </dgm:pt>
    <dgm:pt modelId="{176CBDA6-CC66-4750-BCA3-1BD8E52AEB2C}">
      <dgm:prSet custT="1"/>
      <dgm:spPr/>
      <dgm:t>
        <a:bodyPr anchor="ctr" anchorCtr="0"/>
        <a:lstStyle/>
        <a:p>
          <a:pPr algn="just">
            <a:lnSpc>
              <a:spcPct val="150000"/>
            </a:lnSpc>
          </a:pPr>
          <a:r>
            <a:rPr lang="en-IN" sz="2000" b="1"/>
            <a:t>Strengths:</a:t>
          </a:r>
          <a:r>
            <a:rPr lang="en-IN" sz="2000"/>
            <a:t> Optimized for quick, scalable outcomes and exceptional handling of categorical features. </a:t>
          </a:r>
          <a:endParaRPr lang="en-US" sz="2000"/>
        </a:p>
      </dgm:t>
    </dgm:pt>
    <dgm:pt modelId="{24DE059A-D9C5-4917-B3D4-632BF57CA9B1}" type="parTrans" cxnId="{ACF43944-27AF-4C16-BF10-D80245FC3230}">
      <dgm:prSet/>
      <dgm:spPr/>
      <dgm:t>
        <a:bodyPr/>
        <a:lstStyle/>
        <a:p>
          <a:endParaRPr lang="en-US"/>
        </a:p>
      </dgm:t>
    </dgm:pt>
    <dgm:pt modelId="{33998145-5169-4532-B20B-1796AC190B08}" type="sibTrans" cxnId="{ACF43944-27AF-4C16-BF10-D80245FC3230}">
      <dgm:prSet/>
      <dgm:spPr/>
      <dgm:t>
        <a:bodyPr/>
        <a:lstStyle/>
        <a:p>
          <a:endParaRPr lang="en-US"/>
        </a:p>
      </dgm:t>
    </dgm:pt>
    <dgm:pt modelId="{B1D299F0-1C26-4AF9-9853-75521760273D}">
      <dgm:prSet custT="1"/>
      <dgm:spPr/>
      <dgm:t>
        <a:bodyPr anchor="ctr" anchorCtr="0"/>
        <a:lstStyle/>
        <a:p>
          <a:pPr algn="just">
            <a:lnSpc>
              <a:spcPct val="150000"/>
            </a:lnSpc>
          </a:pPr>
          <a:r>
            <a:rPr lang="en-IN" sz="2000" b="1"/>
            <a:t>Application:</a:t>
          </a:r>
          <a:r>
            <a:rPr lang="en-IN" sz="2000"/>
            <a:t> Effectively predicts voluntary terminations, aiding in targeted HR strategies and interventions.</a:t>
          </a:r>
          <a:endParaRPr lang="en-US" sz="2000"/>
        </a:p>
      </dgm:t>
    </dgm:pt>
    <dgm:pt modelId="{A41A8E23-C76E-4DAC-86A8-5F2309AA8B44}" type="parTrans" cxnId="{9803A4D3-3561-4A3D-AD9F-5D48BAE1B1FD}">
      <dgm:prSet/>
      <dgm:spPr/>
      <dgm:t>
        <a:bodyPr/>
        <a:lstStyle/>
        <a:p>
          <a:endParaRPr lang="en-US"/>
        </a:p>
      </dgm:t>
    </dgm:pt>
    <dgm:pt modelId="{5E3BDBFE-794D-4340-B279-A86AFDE5DCE8}" type="sibTrans" cxnId="{9803A4D3-3561-4A3D-AD9F-5D48BAE1B1FD}">
      <dgm:prSet/>
      <dgm:spPr/>
      <dgm:t>
        <a:bodyPr/>
        <a:lstStyle/>
        <a:p>
          <a:endParaRPr lang="en-US"/>
        </a:p>
      </dgm:t>
    </dgm:pt>
    <dgm:pt modelId="{DD2B9FE7-14E0-DE43-A983-D24489857E07}" type="pres">
      <dgm:prSet presAssocID="{D114062E-948E-4207-9266-88E259333E7E}" presName="vert0" presStyleCnt="0">
        <dgm:presLayoutVars>
          <dgm:dir/>
          <dgm:animOne val="branch"/>
          <dgm:animLvl val="lvl"/>
        </dgm:presLayoutVars>
      </dgm:prSet>
      <dgm:spPr/>
    </dgm:pt>
    <dgm:pt modelId="{7FC0AE8A-1143-1040-8673-7970075E3324}" type="pres">
      <dgm:prSet presAssocID="{61C46F5A-5100-4430-B86F-53657440C311}" presName="thickLine" presStyleLbl="alignNode1" presStyleIdx="0" presStyleCnt="5"/>
      <dgm:spPr/>
    </dgm:pt>
    <dgm:pt modelId="{EE6D7B85-C053-C348-8634-AF1C40475E71}" type="pres">
      <dgm:prSet presAssocID="{61C46F5A-5100-4430-B86F-53657440C311}" presName="horz1" presStyleCnt="0"/>
      <dgm:spPr/>
    </dgm:pt>
    <dgm:pt modelId="{08F01D41-3D4C-8B42-B546-829DBE93608A}" type="pres">
      <dgm:prSet presAssocID="{61C46F5A-5100-4430-B86F-53657440C311}" presName="tx1" presStyleLbl="revTx" presStyleIdx="0" presStyleCnt="5"/>
      <dgm:spPr/>
    </dgm:pt>
    <dgm:pt modelId="{D3CD5A3C-BB9C-F147-9983-A50D85604EC4}" type="pres">
      <dgm:prSet presAssocID="{61C46F5A-5100-4430-B86F-53657440C311}" presName="vert1" presStyleCnt="0"/>
      <dgm:spPr/>
    </dgm:pt>
    <dgm:pt modelId="{B609CA9F-509C-CE47-AE6C-E57DA7EB3FA5}" type="pres">
      <dgm:prSet presAssocID="{A7EFCEB2-6582-4E3F-9C15-B6C538E825C0}" presName="thickLine" presStyleLbl="alignNode1" presStyleIdx="1" presStyleCnt="5"/>
      <dgm:spPr/>
    </dgm:pt>
    <dgm:pt modelId="{6F15C986-16F3-5B41-86A4-6610A169E64C}" type="pres">
      <dgm:prSet presAssocID="{A7EFCEB2-6582-4E3F-9C15-B6C538E825C0}" presName="horz1" presStyleCnt="0"/>
      <dgm:spPr/>
    </dgm:pt>
    <dgm:pt modelId="{CE6137A7-DC0F-9E46-9845-0D3D60381001}" type="pres">
      <dgm:prSet presAssocID="{A7EFCEB2-6582-4E3F-9C15-B6C538E825C0}" presName="tx1" presStyleLbl="revTx" presStyleIdx="1" presStyleCnt="5"/>
      <dgm:spPr/>
    </dgm:pt>
    <dgm:pt modelId="{2FDE32DE-FC43-A247-8F72-A992EEED44F9}" type="pres">
      <dgm:prSet presAssocID="{A7EFCEB2-6582-4E3F-9C15-B6C538E825C0}" presName="vert1" presStyleCnt="0"/>
      <dgm:spPr/>
    </dgm:pt>
    <dgm:pt modelId="{12CC8985-0EE5-9743-B8C6-0B2ABA324725}" type="pres">
      <dgm:prSet presAssocID="{61BE960A-D482-479C-8C8A-2E19AAA1F731}" presName="thickLine" presStyleLbl="alignNode1" presStyleIdx="2" presStyleCnt="5"/>
      <dgm:spPr/>
    </dgm:pt>
    <dgm:pt modelId="{DF2650D4-1B7B-2A43-AAC5-B795B103D3B7}" type="pres">
      <dgm:prSet presAssocID="{61BE960A-D482-479C-8C8A-2E19AAA1F731}" presName="horz1" presStyleCnt="0"/>
      <dgm:spPr/>
    </dgm:pt>
    <dgm:pt modelId="{0211A3D9-0CF2-FC47-BF90-D820CEE728F2}" type="pres">
      <dgm:prSet presAssocID="{61BE960A-D482-479C-8C8A-2E19AAA1F731}" presName="tx1" presStyleLbl="revTx" presStyleIdx="2" presStyleCnt="5"/>
      <dgm:spPr/>
    </dgm:pt>
    <dgm:pt modelId="{73711F59-1D80-2742-8801-E5D4E3F439F7}" type="pres">
      <dgm:prSet presAssocID="{61BE960A-D482-479C-8C8A-2E19AAA1F731}" presName="vert1" presStyleCnt="0"/>
      <dgm:spPr/>
    </dgm:pt>
    <dgm:pt modelId="{2CF8CB70-A724-3B46-B020-3EFCAEF086B2}" type="pres">
      <dgm:prSet presAssocID="{176CBDA6-CC66-4750-BCA3-1BD8E52AEB2C}" presName="thickLine" presStyleLbl="alignNode1" presStyleIdx="3" presStyleCnt="5"/>
      <dgm:spPr/>
    </dgm:pt>
    <dgm:pt modelId="{B6382CA6-8F13-3747-828E-70AA461396E0}" type="pres">
      <dgm:prSet presAssocID="{176CBDA6-CC66-4750-BCA3-1BD8E52AEB2C}" presName="horz1" presStyleCnt="0"/>
      <dgm:spPr/>
    </dgm:pt>
    <dgm:pt modelId="{77B2060A-4755-744D-A385-A2DE97B4CF5C}" type="pres">
      <dgm:prSet presAssocID="{176CBDA6-CC66-4750-BCA3-1BD8E52AEB2C}" presName="tx1" presStyleLbl="revTx" presStyleIdx="3" presStyleCnt="5"/>
      <dgm:spPr/>
    </dgm:pt>
    <dgm:pt modelId="{B9D17600-D9F7-DF40-8E8F-5F8B9F8E0BCA}" type="pres">
      <dgm:prSet presAssocID="{176CBDA6-CC66-4750-BCA3-1BD8E52AEB2C}" presName="vert1" presStyleCnt="0"/>
      <dgm:spPr/>
    </dgm:pt>
    <dgm:pt modelId="{0CF05643-0E18-584C-8D77-A9029B81D157}" type="pres">
      <dgm:prSet presAssocID="{B1D299F0-1C26-4AF9-9853-75521760273D}" presName="thickLine" presStyleLbl="alignNode1" presStyleIdx="4" presStyleCnt="5"/>
      <dgm:spPr/>
    </dgm:pt>
    <dgm:pt modelId="{2E4CC369-F0AF-5145-88B8-BC7617B9B21D}" type="pres">
      <dgm:prSet presAssocID="{B1D299F0-1C26-4AF9-9853-75521760273D}" presName="horz1" presStyleCnt="0"/>
      <dgm:spPr/>
    </dgm:pt>
    <dgm:pt modelId="{2A36892C-A23E-894D-A651-951115A16231}" type="pres">
      <dgm:prSet presAssocID="{B1D299F0-1C26-4AF9-9853-75521760273D}" presName="tx1" presStyleLbl="revTx" presStyleIdx="4" presStyleCnt="5"/>
      <dgm:spPr/>
    </dgm:pt>
    <dgm:pt modelId="{454D4570-3E9F-1E42-990D-0CAF16B96510}" type="pres">
      <dgm:prSet presAssocID="{B1D299F0-1C26-4AF9-9853-75521760273D}" presName="vert1" presStyleCnt="0"/>
      <dgm:spPr/>
    </dgm:pt>
  </dgm:ptLst>
  <dgm:cxnLst>
    <dgm:cxn modelId="{AAE71107-04C4-4FF6-B9DD-315E19EEF676}" srcId="{D114062E-948E-4207-9266-88E259333E7E}" destId="{61BE960A-D482-479C-8C8A-2E19AAA1F731}" srcOrd="2" destOrd="0" parTransId="{5F6D3342-70F5-4DD4-BA11-0BDE2117D5AC}" sibTransId="{6933A924-4CE2-40FD-83A0-20481002651F}"/>
    <dgm:cxn modelId="{D91F6A19-A0B7-F54F-AC52-82C47850A666}" type="presOf" srcId="{D114062E-948E-4207-9266-88E259333E7E}" destId="{DD2B9FE7-14E0-DE43-A983-D24489857E07}" srcOrd="0" destOrd="0" presId="urn:microsoft.com/office/officeart/2008/layout/LinedList"/>
    <dgm:cxn modelId="{BEFF741D-2EBA-4114-8B0A-F44F0516AD18}" srcId="{D114062E-948E-4207-9266-88E259333E7E}" destId="{A7EFCEB2-6582-4E3F-9C15-B6C538E825C0}" srcOrd="1" destOrd="0" parTransId="{C17B1750-1F89-4484-B83B-19F85DADC229}" sibTransId="{C97C89F8-CB1C-44C3-9403-D4ADEEA434F6}"/>
    <dgm:cxn modelId="{6FEBDC2C-682C-3449-B05D-0E21ACF1D63C}" type="presOf" srcId="{176CBDA6-CC66-4750-BCA3-1BD8E52AEB2C}" destId="{77B2060A-4755-744D-A385-A2DE97B4CF5C}" srcOrd="0" destOrd="0" presId="urn:microsoft.com/office/officeart/2008/layout/LinedList"/>
    <dgm:cxn modelId="{32D3822E-EF6C-429F-9F75-96B49941564A}" srcId="{D114062E-948E-4207-9266-88E259333E7E}" destId="{61C46F5A-5100-4430-B86F-53657440C311}" srcOrd="0" destOrd="0" parTransId="{D27837D8-86D9-4F0F-887F-5395A791D2E4}" sibTransId="{C00821C4-013C-491F-BB71-E87DFE1FD82C}"/>
    <dgm:cxn modelId="{ACF43944-27AF-4C16-BF10-D80245FC3230}" srcId="{D114062E-948E-4207-9266-88E259333E7E}" destId="{176CBDA6-CC66-4750-BCA3-1BD8E52AEB2C}" srcOrd="3" destOrd="0" parTransId="{24DE059A-D9C5-4917-B3D4-632BF57CA9B1}" sibTransId="{33998145-5169-4532-B20B-1796AC190B08}"/>
    <dgm:cxn modelId="{08BF9C49-1656-3547-A9C3-380D41909653}" type="presOf" srcId="{61C46F5A-5100-4430-B86F-53657440C311}" destId="{08F01D41-3D4C-8B42-B546-829DBE93608A}" srcOrd="0" destOrd="0" presId="urn:microsoft.com/office/officeart/2008/layout/LinedList"/>
    <dgm:cxn modelId="{F3E36475-E81E-BE4C-9AAA-7FCF27E89118}" type="presOf" srcId="{61BE960A-D482-479C-8C8A-2E19AAA1F731}" destId="{0211A3D9-0CF2-FC47-BF90-D820CEE728F2}" srcOrd="0" destOrd="0" presId="urn:microsoft.com/office/officeart/2008/layout/LinedList"/>
    <dgm:cxn modelId="{54C55699-3220-974C-BBD0-B33F10217B16}" type="presOf" srcId="{A7EFCEB2-6582-4E3F-9C15-B6C538E825C0}" destId="{CE6137A7-DC0F-9E46-9845-0D3D60381001}" srcOrd="0" destOrd="0" presId="urn:microsoft.com/office/officeart/2008/layout/LinedList"/>
    <dgm:cxn modelId="{9803A4D3-3561-4A3D-AD9F-5D48BAE1B1FD}" srcId="{D114062E-948E-4207-9266-88E259333E7E}" destId="{B1D299F0-1C26-4AF9-9853-75521760273D}" srcOrd="4" destOrd="0" parTransId="{A41A8E23-C76E-4DAC-86A8-5F2309AA8B44}" sibTransId="{5E3BDBFE-794D-4340-B279-A86AFDE5DCE8}"/>
    <dgm:cxn modelId="{5A37FDF9-9148-C742-A48B-887B71F45AD8}" type="presOf" srcId="{B1D299F0-1C26-4AF9-9853-75521760273D}" destId="{2A36892C-A23E-894D-A651-951115A16231}" srcOrd="0" destOrd="0" presId="urn:microsoft.com/office/officeart/2008/layout/LinedList"/>
    <dgm:cxn modelId="{D3B331E6-97F1-A444-9F2D-BE51FED7BCB7}" type="presParOf" srcId="{DD2B9FE7-14E0-DE43-A983-D24489857E07}" destId="{7FC0AE8A-1143-1040-8673-7970075E3324}" srcOrd="0" destOrd="0" presId="urn:microsoft.com/office/officeart/2008/layout/LinedList"/>
    <dgm:cxn modelId="{F2C36844-9E55-BB4D-BE1B-872AE1821208}" type="presParOf" srcId="{DD2B9FE7-14E0-DE43-A983-D24489857E07}" destId="{EE6D7B85-C053-C348-8634-AF1C40475E71}" srcOrd="1" destOrd="0" presId="urn:microsoft.com/office/officeart/2008/layout/LinedList"/>
    <dgm:cxn modelId="{2D23F455-5492-CC46-869B-ED7815268E28}" type="presParOf" srcId="{EE6D7B85-C053-C348-8634-AF1C40475E71}" destId="{08F01D41-3D4C-8B42-B546-829DBE93608A}" srcOrd="0" destOrd="0" presId="urn:microsoft.com/office/officeart/2008/layout/LinedList"/>
    <dgm:cxn modelId="{A4B9A61A-907C-5949-AA6A-F4C408F1DB62}" type="presParOf" srcId="{EE6D7B85-C053-C348-8634-AF1C40475E71}" destId="{D3CD5A3C-BB9C-F147-9983-A50D85604EC4}" srcOrd="1" destOrd="0" presId="urn:microsoft.com/office/officeart/2008/layout/LinedList"/>
    <dgm:cxn modelId="{F6A3E6A4-F382-3144-8F66-EC54A5AFCCE6}" type="presParOf" srcId="{DD2B9FE7-14E0-DE43-A983-D24489857E07}" destId="{B609CA9F-509C-CE47-AE6C-E57DA7EB3FA5}" srcOrd="2" destOrd="0" presId="urn:microsoft.com/office/officeart/2008/layout/LinedList"/>
    <dgm:cxn modelId="{5C6498AE-9052-BA41-82FF-B6EA13773620}" type="presParOf" srcId="{DD2B9FE7-14E0-DE43-A983-D24489857E07}" destId="{6F15C986-16F3-5B41-86A4-6610A169E64C}" srcOrd="3" destOrd="0" presId="urn:microsoft.com/office/officeart/2008/layout/LinedList"/>
    <dgm:cxn modelId="{8DEC07AC-1F9D-B047-95A2-82C3A328DA2E}" type="presParOf" srcId="{6F15C986-16F3-5B41-86A4-6610A169E64C}" destId="{CE6137A7-DC0F-9E46-9845-0D3D60381001}" srcOrd="0" destOrd="0" presId="urn:microsoft.com/office/officeart/2008/layout/LinedList"/>
    <dgm:cxn modelId="{F14AB114-C097-F64C-B075-43ECA29481F5}" type="presParOf" srcId="{6F15C986-16F3-5B41-86A4-6610A169E64C}" destId="{2FDE32DE-FC43-A247-8F72-A992EEED44F9}" srcOrd="1" destOrd="0" presId="urn:microsoft.com/office/officeart/2008/layout/LinedList"/>
    <dgm:cxn modelId="{5ED06FFF-5DD5-E34A-BA16-4CF5E679FB49}" type="presParOf" srcId="{DD2B9FE7-14E0-DE43-A983-D24489857E07}" destId="{12CC8985-0EE5-9743-B8C6-0B2ABA324725}" srcOrd="4" destOrd="0" presId="urn:microsoft.com/office/officeart/2008/layout/LinedList"/>
    <dgm:cxn modelId="{7762FD53-C414-B64C-861F-3EB2C328099A}" type="presParOf" srcId="{DD2B9FE7-14E0-DE43-A983-D24489857E07}" destId="{DF2650D4-1B7B-2A43-AAC5-B795B103D3B7}" srcOrd="5" destOrd="0" presId="urn:microsoft.com/office/officeart/2008/layout/LinedList"/>
    <dgm:cxn modelId="{EC024D59-C7E0-3540-8D71-EE19D7265EF3}" type="presParOf" srcId="{DF2650D4-1B7B-2A43-AAC5-B795B103D3B7}" destId="{0211A3D9-0CF2-FC47-BF90-D820CEE728F2}" srcOrd="0" destOrd="0" presId="urn:microsoft.com/office/officeart/2008/layout/LinedList"/>
    <dgm:cxn modelId="{E7F2C348-AEAA-6B44-A49B-E4B7DEAB22E0}" type="presParOf" srcId="{DF2650D4-1B7B-2A43-AAC5-B795B103D3B7}" destId="{73711F59-1D80-2742-8801-E5D4E3F439F7}" srcOrd="1" destOrd="0" presId="urn:microsoft.com/office/officeart/2008/layout/LinedList"/>
    <dgm:cxn modelId="{A4C1E066-A037-1747-933E-A54E5FDCB3F3}" type="presParOf" srcId="{DD2B9FE7-14E0-DE43-A983-D24489857E07}" destId="{2CF8CB70-A724-3B46-B020-3EFCAEF086B2}" srcOrd="6" destOrd="0" presId="urn:microsoft.com/office/officeart/2008/layout/LinedList"/>
    <dgm:cxn modelId="{973442CE-3FEC-F942-A8A9-50518C5D672E}" type="presParOf" srcId="{DD2B9FE7-14E0-DE43-A983-D24489857E07}" destId="{B6382CA6-8F13-3747-828E-70AA461396E0}" srcOrd="7" destOrd="0" presId="urn:microsoft.com/office/officeart/2008/layout/LinedList"/>
    <dgm:cxn modelId="{C1A916E5-4CCF-1B4E-9B46-3EDCD954916B}" type="presParOf" srcId="{B6382CA6-8F13-3747-828E-70AA461396E0}" destId="{77B2060A-4755-744D-A385-A2DE97B4CF5C}" srcOrd="0" destOrd="0" presId="urn:microsoft.com/office/officeart/2008/layout/LinedList"/>
    <dgm:cxn modelId="{5946E1AB-46A3-2C44-927F-F02E2633D50C}" type="presParOf" srcId="{B6382CA6-8F13-3747-828E-70AA461396E0}" destId="{B9D17600-D9F7-DF40-8E8F-5F8B9F8E0BCA}" srcOrd="1" destOrd="0" presId="urn:microsoft.com/office/officeart/2008/layout/LinedList"/>
    <dgm:cxn modelId="{70663D95-F131-F742-9BCE-154BEC0D56CE}" type="presParOf" srcId="{DD2B9FE7-14E0-DE43-A983-D24489857E07}" destId="{0CF05643-0E18-584C-8D77-A9029B81D157}" srcOrd="8" destOrd="0" presId="urn:microsoft.com/office/officeart/2008/layout/LinedList"/>
    <dgm:cxn modelId="{BDC2794D-099E-9F42-8192-CA0B3763289A}" type="presParOf" srcId="{DD2B9FE7-14E0-DE43-A983-D24489857E07}" destId="{2E4CC369-F0AF-5145-88B8-BC7617B9B21D}" srcOrd="9" destOrd="0" presId="urn:microsoft.com/office/officeart/2008/layout/LinedList"/>
    <dgm:cxn modelId="{C5DB3B0A-920F-0944-9305-75BE4511AA68}" type="presParOf" srcId="{2E4CC369-F0AF-5145-88B8-BC7617B9B21D}" destId="{2A36892C-A23E-894D-A651-951115A16231}" srcOrd="0" destOrd="0" presId="urn:microsoft.com/office/officeart/2008/layout/LinedList"/>
    <dgm:cxn modelId="{27844CAA-1508-ED4F-9550-6628E9616857}" type="presParOf" srcId="{2E4CC369-F0AF-5145-88B8-BC7617B9B21D}" destId="{454D4570-3E9F-1E42-990D-0CAF16B965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A5C0D9-047E-461B-807F-5F4ADF4BAF5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2A7576A-612C-4F43-B337-98BA405D381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The Importance of Data Quality</a:t>
          </a:r>
          <a:r>
            <a:rPr lang="en-IN" b="0" i="0"/>
            <a:t>:</a:t>
          </a:r>
        </a:p>
        <a:p>
          <a:pPr>
            <a:lnSpc>
              <a:spcPct val="100000"/>
            </a:lnSpc>
          </a:pPr>
          <a:r>
            <a:rPr lang="en-IN" b="0" i="0"/>
            <a:t>Thorough data cleaning and preparation are crucial for the integrity of predictive modeling. The initial data assessment significantly influences the outcome of the analysis.</a:t>
          </a:r>
          <a:endParaRPr lang="en-US"/>
        </a:p>
      </dgm:t>
    </dgm:pt>
    <dgm:pt modelId="{B283E202-3A51-49B3-88DE-0461C67166F9}" type="parTrans" cxnId="{A2702795-1A12-409B-8DAE-D368DDA39F05}">
      <dgm:prSet/>
      <dgm:spPr/>
      <dgm:t>
        <a:bodyPr/>
        <a:lstStyle/>
        <a:p>
          <a:endParaRPr lang="en-US"/>
        </a:p>
      </dgm:t>
    </dgm:pt>
    <dgm:pt modelId="{A7941983-14AF-4C44-9A8B-53D243F3DDA3}" type="sibTrans" cxnId="{A2702795-1A12-409B-8DAE-D368DDA39F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E4F1F6-BF32-49E2-80D0-2BA39EDAAA6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Model Selection Goes Beyond Accuracy</a:t>
          </a:r>
          <a:r>
            <a:rPr lang="en-IN" b="0" i="0"/>
            <a:t>:</a:t>
          </a:r>
        </a:p>
        <a:p>
          <a:pPr>
            <a:lnSpc>
              <a:spcPct val="100000"/>
            </a:lnSpc>
          </a:pPr>
          <a:r>
            <a:rPr lang="en-IN" b="0" i="0"/>
            <a:t>The choice of a predictive model should be based on a variety of factors, not just accuracy. Operational efficiency, ease of interpretation, and handling specific data types are equally important.</a:t>
          </a:r>
          <a:endParaRPr lang="en-US"/>
        </a:p>
      </dgm:t>
    </dgm:pt>
    <dgm:pt modelId="{BDB2084A-6137-4381-9BAE-8BCDA8B3019B}" type="parTrans" cxnId="{7EA39099-8D5C-46F6-AAC8-798BF34DEF5F}">
      <dgm:prSet/>
      <dgm:spPr/>
      <dgm:t>
        <a:bodyPr/>
        <a:lstStyle/>
        <a:p>
          <a:endParaRPr lang="en-US"/>
        </a:p>
      </dgm:t>
    </dgm:pt>
    <dgm:pt modelId="{22FCF656-C5B8-4D17-8C7B-7D45DDCACE55}" type="sibTrans" cxnId="{7EA39099-8D5C-46F6-AAC8-798BF34DEF5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CF9F523-66FC-4E0B-8A90-980D123F62D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Strategic Data Segmentation</a:t>
          </a:r>
          <a:r>
            <a:rPr lang="en-IN" b="0" i="0"/>
            <a:t>: </a:t>
          </a:r>
        </a:p>
        <a:p>
          <a:pPr>
            <a:lnSpc>
              <a:spcPct val="100000"/>
            </a:lnSpc>
          </a:pPr>
          <a:r>
            <a:rPr lang="en-IN" b="0" i="0"/>
            <a:t>Properly segmenting data into training, validation, and test sets, and understanding the historical context of the data, are key for developing a model that can generalize well to new &amp; unseen data.</a:t>
          </a:r>
          <a:endParaRPr lang="en-US"/>
        </a:p>
      </dgm:t>
    </dgm:pt>
    <dgm:pt modelId="{60280793-B8FA-464C-BAE7-9DE158285811}" type="parTrans" cxnId="{36F3C456-188F-4150-AECA-7F65256D95D7}">
      <dgm:prSet/>
      <dgm:spPr/>
      <dgm:t>
        <a:bodyPr/>
        <a:lstStyle/>
        <a:p>
          <a:endParaRPr lang="en-US"/>
        </a:p>
      </dgm:t>
    </dgm:pt>
    <dgm:pt modelId="{1EC23721-2216-4FEE-BD62-154B01BCA4E1}" type="sibTrans" cxnId="{36F3C456-188F-4150-AECA-7F65256D95D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CC998C-B1D3-42AD-A8E7-3EEB536A146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Optimal Threshold Tuning</a:t>
          </a:r>
          <a:r>
            <a:rPr lang="en-IN" b="0" i="0"/>
            <a:t>: </a:t>
          </a:r>
        </a:p>
        <a:p>
          <a:pPr>
            <a:lnSpc>
              <a:spcPct val="100000"/>
            </a:lnSpc>
          </a:pPr>
          <a:r>
            <a:rPr lang="en-IN" b="0" i="0"/>
            <a:t>Selecting the optimal threshold for classification based on precision-recall balance is essential for actionable predictions and can have significant implications for strategic decisions.</a:t>
          </a:r>
          <a:endParaRPr lang="en-US"/>
        </a:p>
      </dgm:t>
    </dgm:pt>
    <dgm:pt modelId="{5C95753D-16F2-4A13-B7DA-8302DCE2A10E}" type="parTrans" cxnId="{7A6E4B11-1842-434D-A0CC-9784F6545835}">
      <dgm:prSet/>
      <dgm:spPr/>
      <dgm:t>
        <a:bodyPr/>
        <a:lstStyle/>
        <a:p>
          <a:endParaRPr lang="en-US"/>
        </a:p>
      </dgm:t>
    </dgm:pt>
    <dgm:pt modelId="{909B79C0-A241-49B7-9301-74367A5E5BCE}" type="sibTrans" cxnId="{7A6E4B11-1842-434D-A0CC-9784F65458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0845BF-648B-4EB8-AFED-442B50204CF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Predictive Analytics drives Proactive Strategies</a:t>
          </a:r>
          <a:r>
            <a:rPr lang="en-IN" b="0" i="0"/>
            <a:t>:</a:t>
          </a:r>
        </a:p>
        <a:p>
          <a:pPr>
            <a:lnSpc>
              <a:spcPct val="100000"/>
            </a:lnSpc>
          </a:pPr>
          <a:r>
            <a:rPr lang="en-IN" b="0" i="0"/>
            <a:t>Predictive models are powerful tools for proactive organizational planning, enabling the identification of potential issues before they manifest, as seen in the ability to predict employee turnover.</a:t>
          </a:r>
          <a:endParaRPr lang="en-US"/>
        </a:p>
      </dgm:t>
    </dgm:pt>
    <dgm:pt modelId="{D6C07602-291C-4918-8CAA-D1964E6A050A}" type="parTrans" cxnId="{D2C2C6EB-1925-45D7-85CE-B11E457CB68F}">
      <dgm:prSet/>
      <dgm:spPr/>
      <dgm:t>
        <a:bodyPr/>
        <a:lstStyle/>
        <a:p>
          <a:endParaRPr lang="en-US"/>
        </a:p>
      </dgm:t>
    </dgm:pt>
    <dgm:pt modelId="{D5A35115-A780-4F4F-9505-9CE7FE807492}" type="sibTrans" cxnId="{D2C2C6EB-1925-45D7-85CE-B11E457CB68F}">
      <dgm:prSet/>
      <dgm:spPr/>
      <dgm:t>
        <a:bodyPr/>
        <a:lstStyle/>
        <a:p>
          <a:endParaRPr lang="en-US"/>
        </a:p>
      </dgm:t>
    </dgm:pt>
    <dgm:pt modelId="{7EE280A5-E64A-4E34-8A23-CC850A41ABA6}" type="pres">
      <dgm:prSet presAssocID="{89A5C0D9-047E-461B-807F-5F4ADF4BAF55}" presName="root" presStyleCnt="0">
        <dgm:presLayoutVars>
          <dgm:dir/>
          <dgm:resizeHandles val="exact"/>
        </dgm:presLayoutVars>
      </dgm:prSet>
      <dgm:spPr/>
    </dgm:pt>
    <dgm:pt modelId="{D448A0A9-A23C-4BD9-A499-94512870C376}" type="pres">
      <dgm:prSet presAssocID="{89A5C0D9-047E-461B-807F-5F4ADF4BAF55}" presName="container" presStyleCnt="0">
        <dgm:presLayoutVars>
          <dgm:dir/>
          <dgm:resizeHandles val="exact"/>
        </dgm:presLayoutVars>
      </dgm:prSet>
      <dgm:spPr/>
    </dgm:pt>
    <dgm:pt modelId="{CB3F4D7A-2EAC-465E-8514-141EF9D34D97}" type="pres">
      <dgm:prSet presAssocID="{52A7576A-612C-4F43-B337-98BA405D3817}" presName="compNode" presStyleCnt="0"/>
      <dgm:spPr/>
    </dgm:pt>
    <dgm:pt modelId="{14AAFCE0-31DF-4227-A28C-65D6C41F6501}" type="pres">
      <dgm:prSet presAssocID="{52A7576A-612C-4F43-B337-98BA405D3817}" presName="iconBgRect" presStyleLbl="bgShp" presStyleIdx="0" presStyleCnt="5"/>
      <dgm:spPr/>
    </dgm:pt>
    <dgm:pt modelId="{07F162C3-C746-492C-952B-4FD778A5EB00}" type="pres">
      <dgm:prSet presAssocID="{52A7576A-612C-4F43-B337-98BA405D38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F1E99F94-B3C0-4923-BCEE-8704EB6E9A33}" type="pres">
      <dgm:prSet presAssocID="{52A7576A-612C-4F43-B337-98BA405D3817}" presName="spaceRect" presStyleCnt="0"/>
      <dgm:spPr/>
    </dgm:pt>
    <dgm:pt modelId="{9E6B0E1E-56F1-46DB-B72D-A2DED7581542}" type="pres">
      <dgm:prSet presAssocID="{52A7576A-612C-4F43-B337-98BA405D3817}" presName="textRect" presStyleLbl="revTx" presStyleIdx="0" presStyleCnt="5" custScaleX="100972" custScaleY="123931">
        <dgm:presLayoutVars>
          <dgm:chMax val="1"/>
          <dgm:chPref val="1"/>
        </dgm:presLayoutVars>
      </dgm:prSet>
      <dgm:spPr/>
    </dgm:pt>
    <dgm:pt modelId="{0CF2E9EC-39D9-4A5F-917B-A31D0F0A9A97}" type="pres">
      <dgm:prSet presAssocID="{A7941983-14AF-4C44-9A8B-53D243F3DDA3}" presName="sibTrans" presStyleLbl="sibTrans2D1" presStyleIdx="0" presStyleCnt="0"/>
      <dgm:spPr/>
    </dgm:pt>
    <dgm:pt modelId="{A8EFC138-E236-4115-BAC7-3FEFFB17EA28}" type="pres">
      <dgm:prSet presAssocID="{4BE4F1F6-BF32-49E2-80D0-2BA39EDAAA6C}" presName="compNode" presStyleCnt="0"/>
      <dgm:spPr/>
    </dgm:pt>
    <dgm:pt modelId="{B1CD3A0E-C490-4CE3-B04B-B96D6B65C55E}" type="pres">
      <dgm:prSet presAssocID="{4BE4F1F6-BF32-49E2-80D0-2BA39EDAAA6C}" presName="iconBgRect" presStyleLbl="bgShp" presStyleIdx="1" presStyleCnt="5"/>
      <dgm:spPr/>
    </dgm:pt>
    <dgm:pt modelId="{9195090D-5B61-4680-BD54-9820F4F18E31}" type="pres">
      <dgm:prSet presAssocID="{4BE4F1F6-BF32-49E2-80D0-2BA39EDAAA6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8398E18-9C07-4935-9A27-E1DC2DB0999E}" type="pres">
      <dgm:prSet presAssocID="{4BE4F1F6-BF32-49E2-80D0-2BA39EDAAA6C}" presName="spaceRect" presStyleCnt="0"/>
      <dgm:spPr/>
    </dgm:pt>
    <dgm:pt modelId="{AD79AB88-A9A8-41C9-8A94-DD319307CF1E}" type="pres">
      <dgm:prSet presAssocID="{4BE4F1F6-BF32-49E2-80D0-2BA39EDAAA6C}" presName="textRect" presStyleLbl="revTx" presStyleIdx="1" presStyleCnt="5" custScaleX="103890" custScaleY="118542">
        <dgm:presLayoutVars>
          <dgm:chMax val="1"/>
          <dgm:chPref val="1"/>
        </dgm:presLayoutVars>
      </dgm:prSet>
      <dgm:spPr/>
    </dgm:pt>
    <dgm:pt modelId="{0116A807-D617-4139-808B-C66C14123E3C}" type="pres">
      <dgm:prSet presAssocID="{22FCF656-C5B8-4D17-8C7B-7D45DDCACE55}" presName="sibTrans" presStyleLbl="sibTrans2D1" presStyleIdx="0" presStyleCnt="0"/>
      <dgm:spPr/>
    </dgm:pt>
    <dgm:pt modelId="{5D8D447A-1E19-48A7-9F07-14F4B65FCFDE}" type="pres">
      <dgm:prSet presAssocID="{4CF9F523-66FC-4E0B-8A90-980D123F62DB}" presName="compNode" presStyleCnt="0"/>
      <dgm:spPr/>
    </dgm:pt>
    <dgm:pt modelId="{08728311-F51E-4FB2-B8AB-3F48B9920F54}" type="pres">
      <dgm:prSet presAssocID="{4CF9F523-66FC-4E0B-8A90-980D123F62DB}" presName="iconBgRect" presStyleLbl="bgShp" presStyleIdx="2" presStyleCnt="5"/>
      <dgm:spPr/>
    </dgm:pt>
    <dgm:pt modelId="{724BFF21-CFF4-4C4D-B60D-80B6AEBBA432}" type="pres">
      <dgm:prSet presAssocID="{4CF9F523-66FC-4E0B-8A90-980D123F62D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0343091-2110-43AF-8AD4-A709E64E5F18}" type="pres">
      <dgm:prSet presAssocID="{4CF9F523-66FC-4E0B-8A90-980D123F62DB}" presName="spaceRect" presStyleCnt="0"/>
      <dgm:spPr/>
    </dgm:pt>
    <dgm:pt modelId="{B0A0897D-6DF7-40C0-8C5C-84E9B27FFD63}" type="pres">
      <dgm:prSet presAssocID="{4CF9F523-66FC-4E0B-8A90-980D123F62DB}" presName="textRect" presStyleLbl="revTx" presStyleIdx="2" presStyleCnt="5" custScaleX="102100" custScaleY="134558">
        <dgm:presLayoutVars>
          <dgm:chMax val="1"/>
          <dgm:chPref val="1"/>
        </dgm:presLayoutVars>
      </dgm:prSet>
      <dgm:spPr/>
    </dgm:pt>
    <dgm:pt modelId="{DAB4AE89-AB97-43E7-83C7-597A6D265DBB}" type="pres">
      <dgm:prSet presAssocID="{1EC23721-2216-4FEE-BD62-154B01BCA4E1}" presName="sibTrans" presStyleLbl="sibTrans2D1" presStyleIdx="0" presStyleCnt="0"/>
      <dgm:spPr/>
    </dgm:pt>
    <dgm:pt modelId="{04A93751-B62A-46C0-9554-4301379505C9}" type="pres">
      <dgm:prSet presAssocID="{61CC998C-B1D3-42AD-A8E7-3EEB536A146F}" presName="compNode" presStyleCnt="0"/>
      <dgm:spPr/>
    </dgm:pt>
    <dgm:pt modelId="{AA4FAF5F-5381-4B65-827A-67BB8E706C5A}" type="pres">
      <dgm:prSet presAssocID="{61CC998C-B1D3-42AD-A8E7-3EEB536A146F}" presName="iconBgRect" presStyleLbl="bgShp" presStyleIdx="3" presStyleCnt="5"/>
      <dgm:spPr/>
    </dgm:pt>
    <dgm:pt modelId="{D642C2E3-7216-4332-93BD-9CE493AD7DE3}" type="pres">
      <dgm:prSet presAssocID="{61CC998C-B1D3-42AD-A8E7-3EEB536A146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E651C603-777A-47EF-B816-C2C1B0F9BEC8}" type="pres">
      <dgm:prSet presAssocID="{61CC998C-B1D3-42AD-A8E7-3EEB536A146F}" presName="spaceRect" presStyleCnt="0"/>
      <dgm:spPr/>
    </dgm:pt>
    <dgm:pt modelId="{46A7B68C-3E07-4BE7-9478-866641C942BE}" type="pres">
      <dgm:prSet presAssocID="{61CC998C-B1D3-42AD-A8E7-3EEB536A146F}" presName="textRect" presStyleLbl="revTx" presStyleIdx="3" presStyleCnt="5" custScaleX="103927" custScaleY="114256">
        <dgm:presLayoutVars>
          <dgm:chMax val="1"/>
          <dgm:chPref val="1"/>
        </dgm:presLayoutVars>
      </dgm:prSet>
      <dgm:spPr/>
    </dgm:pt>
    <dgm:pt modelId="{F18B4402-3CA7-4EFC-B11D-536E8999B629}" type="pres">
      <dgm:prSet presAssocID="{909B79C0-A241-49B7-9301-74367A5E5BCE}" presName="sibTrans" presStyleLbl="sibTrans2D1" presStyleIdx="0" presStyleCnt="0"/>
      <dgm:spPr/>
    </dgm:pt>
    <dgm:pt modelId="{7B06F579-9C98-41D5-8A47-F85E9ADDA97B}" type="pres">
      <dgm:prSet presAssocID="{A80845BF-648B-4EB8-AFED-442B50204CF7}" presName="compNode" presStyleCnt="0"/>
      <dgm:spPr/>
    </dgm:pt>
    <dgm:pt modelId="{C6F775D1-345B-4C93-84CC-A1A47A5F575D}" type="pres">
      <dgm:prSet presAssocID="{A80845BF-648B-4EB8-AFED-442B50204CF7}" presName="iconBgRect" presStyleLbl="bgShp" presStyleIdx="4" presStyleCnt="5"/>
      <dgm:spPr/>
    </dgm:pt>
    <dgm:pt modelId="{5FB2A065-A647-4B41-96B0-3894ADCE37C8}" type="pres">
      <dgm:prSet presAssocID="{A80845BF-648B-4EB8-AFED-442B50204C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B6C37B-D12A-4E69-BB41-5954FD3661EA}" type="pres">
      <dgm:prSet presAssocID="{A80845BF-648B-4EB8-AFED-442B50204CF7}" presName="spaceRect" presStyleCnt="0"/>
      <dgm:spPr/>
    </dgm:pt>
    <dgm:pt modelId="{3DE6CDBD-BB0B-46C0-ADBB-CC2C35DC6F79}" type="pres">
      <dgm:prSet presAssocID="{A80845BF-648B-4EB8-AFED-442B50204CF7}" presName="textRect" presStyleLbl="revTx" presStyleIdx="4" presStyleCnt="5" custScaleX="117571" custScaleY="115549" custLinFactNeighborX="7200" custLinFactNeighborY="1398">
        <dgm:presLayoutVars>
          <dgm:chMax val="1"/>
          <dgm:chPref val="1"/>
        </dgm:presLayoutVars>
      </dgm:prSet>
      <dgm:spPr/>
    </dgm:pt>
  </dgm:ptLst>
  <dgm:cxnLst>
    <dgm:cxn modelId="{7A6E4B11-1842-434D-A0CC-9784F6545835}" srcId="{89A5C0D9-047E-461B-807F-5F4ADF4BAF55}" destId="{61CC998C-B1D3-42AD-A8E7-3EEB536A146F}" srcOrd="3" destOrd="0" parTransId="{5C95753D-16F2-4A13-B7DA-8302DCE2A10E}" sibTransId="{909B79C0-A241-49B7-9301-74367A5E5BCE}"/>
    <dgm:cxn modelId="{7E89B514-6C46-E04D-9175-FDEC91754F61}" type="presOf" srcId="{61CC998C-B1D3-42AD-A8E7-3EEB536A146F}" destId="{46A7B68C-3E07-4BE7-9478-866641C942BE}" srcOrd="0" destOrd="0" presId="urn:microsoft.com/office/officeart/2018/2/layout/IconCircleList"/>
    <dgm:cxn modelId="{ADB33E37-5C8D-294B-B7B4-273F59599ACF}" type="presOf" srcId="{A80845BF-648B-4EB8-AFED-442B50204CF7}" destId="{3DE6CDBD-BB0B-46C0-ADBB-CC2C35DC6F79}" srcOrd="0" destOrd="0" presId="urn:microsoft.com/office/officeart/2018/2/layout/IconCircleList"/>
    <dgm:cxn modelId="{D24DD24E-4245-7C4D-9BC4-ACB8C75F49E7}" type="presOf" srcId="{4BE4F1F6-BF32-49E2-80D0-2BA39EDAAA6C}" destId="{AD79AB88-A9A8-41C9-8A94-DD319307CF1E}" srcOrd="0" destOrd="0" presId="urn:microsoft.com/office/officeart/2018/2/layout/IconCircleList"/>
    <dgm:cxn modelId="{36F3C456-188F-4150-AECA-7F65256D95D7}" srcId="{89A5C0D9-047E-461B-807F-5F4ADF4BAF55}" destId="{4CF9F523-66FC-4E0B-8A90-980D123F62DB}" srcOrd="2" destOrd="0" parTransId="{60280793-B8FA-464C-BAE7-9DE158285811}" sibTransId="{1EC23721-2216-4FEE-BD62-154B01BCA4E1}"/>
    <dgm:cxn modelId="{511EAA86-E720-F34F-BA90-F0FBDDF7E2C8}" type="presOf" srcId="{1EC23721-2216-4FEE-BD62-154B01BCA4E1}" destId="{DAB4AE89-AB97-43E7-83C7-597A6D265DBB}" srcOrd="0" destOrd="0" presId="urn:microsoft.com/office/officeart/2018/2/layout/IconCircleList"/>
    <dgm:cxn modelId="{A2702795-1A12-409B-8DAE-D368DDA39F05}" srcId="{89A5C0D9-047E-461B-807F-5F4ADF4BAF55}" destId="{52A7576A-612C-4F43-B337-98BA405D3817}" srcOrd="0" destOrd="0" parTransId="{B283E202-3A51-49B3-88DE-0461C67166F9}" sibTransId="{A7941983-14AF-4C44-9A8B-53D243F3DDA3}"/>
    <dgm:cxn modelId="{7EA39099-8D5C-46F6-AAC8-798BF34DEF5F}" srcId="{89A5C0D9-047E-461B-807F-5F4ADF4BAF55}" destId="{4BE4F1F6-BF32-49E2-80D0-2BA39EDAAA6C}" srcOrd="1" destOrd="0" parTransId="{BDB2084A-6137-4381-9BAE-8BCDA8B3019B}" sibTransId="{22FCF656-C5B8-4D17-8C7B-7D45DDCACE55}"/>
    <dgm:cxn modelId="{2F315CB0-4D94-2948-9215-C5F934456DD1}" type="presOf" srcId="{909B79C0-A241-49B7-9301-74367A5E5BCE}" destId="{F18B4402-3CA7-4EFC-B11D-536E8999B629}" srcOrd="0" destOrd="0" presId="urn:microsoft.com/office/officeart/2018/2/layout/IconCircleList"/>
    <dgm:cxn modelId="{2A651CB7-D0E1-844B-8C0B-71760ED50128}" type="presOf" srcId="{22FCF656-C5B8-4D17-8C7B-7D45DDCACE55}" destId="{0116A807-D617-4139-808B-C66C14123E3C}" srcOrd="0" destOrd="0" presId="urn:microsoft.com/office/officeart/2018/2/layout/IconCircleList"/>
    <dgm:cxn modelId="{88F88CBA-670A-CF44-8E1F-4D41D4E783CD}" type="presOf" srcId="{A7941983-14AF-4C44-9A8B-53D243F3DDA3}" destId="{0CF2E9EC-39D9-4A5F-917B-A31D0F0A9A97}" srcOrd="0" destOrd="0" presId="urn:microsoft.com/office/officeart/2018/2/layout/IconCircleList"/>
    <dgm:cxn modelId="{E5DE5CBD-8855-B645-B42A-4342247604E7}" type="presOf" srcId="{52A7576A-612C-4F43-B337-98BA405D3817}" destId="{9E6B0E1E-56F1-46DB-B72D-A2DED7581542}" srcOrd="0" destOrd="0" presId="urn:microsoft.com/office/officeart/2018/2/layout/IconCircleList"/>
    <dgm:cxn modelId="{8667CACF-C517-6B41-83DA-B61166C56D83}" type="presOf" srcId="{4CF9F523-66FC-4E0B-8A90-980D123F62DB}" destId="{B0A0897D-6DF7-40C0-8C5C-84E9B27FFD63}" srcOrd="0" destOrd="0" presId="urn:microsoft.com/office/officeart/2018/2/layout/IconCircleList"/>
    <dgm:cxn modelId="{D2C2C6EB-1925-45D7-85CE-B11E457CB68F}" srcId="{89A5C0D9-047E-461B-807F-5F4ADF4BAF55}" destId="{A80845BF-648B-4EB8-AFED-442B50204CF7}" srcOrd="4" destOrd="0" parTransId="{D6C07602-291C-4918-8CAA-D1964E6A050A}" sibTransId="{D5A35115-A780-4F4F-9505-9CE7FE807492}"/>
    <dgm:cxn modelId="{5200CCF1-81F8-8341-90FB-3C73D4676494}" type="presOf" srcId="{89A5C0D9-047E-461B-807F-5F4ADF4BAF55}" destId="{7EE280A5-E64A-4E34-8A23-CC850A41ABA6}" srcOrd="0" destOrd="0" presId="urn:microsoft.com/office/officeart/2018/2/layout/IconCircleList"/>
    <dgm:cxn modelId="{0114EBA0-3AF7-9D47-B26A-304F22B631D1}" type="presParOf" srcId="{7EE280A5-E64A-4E34-8A23-CC850A41ABA6}" destId="{D448A0A9-A23C-4BD9-A499-94512870C376}" srcOrd="0" destOrd="0" presId="urn:microsoft.com/office/officeart/2018/2/layout/IconCircleList"/>
    <dgm:cxn modelId="{60C300DA-426A-904D-9092-82BA2FDC3135}" type="presParOf" srcId="{D448A0A9-A23C-4BD9-A499-94512870C376}" destId="{CB3F4D7A-2EAC-465E-8514-141EF9D34D97}" srcOrd="0" destOrd="0" presId="urn:microsoft.com/office/officeart/2018/2/layout/IconCircleList"/>
    <dgm:cxn modelId="{0D327D44-935F-C245-A53A-D5221CDE1203}" type="presParOf" srcId="{CB3F4D7A-2EAC-465E-8514-141EF9D34D97}" destId="{14AAFCE0-31DF-4227-A28C-65D6C41F6501}" srcOrd="0" destOrd="0" presId="urn:microsoft.com/office/officeart/2018/2/layout/IconCircleList"/>
    <dgm:cxn modelId="{E652E01E-0804-2A4B-A650-9CD0E2F2FB2C}" type="presParOf" srcId="{CB3F4D7A-2EAC-465E-8514-141EF9D34D97}" destId="{07F162C3-C746-492C-952B-4FD778A5EB00}" srcOrd="1" destOrd="0" presId="urn:microsoft.com/office/officeart/2018/2/layout/IconCircleList"/>
    <dgm:cxn modelId="{D1ECE964-415D-A34F-A271-5BC965237FD2}" type="presParOf" srcId="{CB3F4D7A-2EAC-465E-8514-141EF9D34D97}" destId="{F1E99F94-B3C0-4923-BCEE-8704EB6E9A33}" srcOrd="2" destOrd="0" presId="urn:microsoft.com/office/officeart/2018/2/layout/IconCircleList"/>
    <dgm:cxn modelId="{63EF7533-B704-874A-AFCF-9C82ACD07760}" type="presParOf" srcId="{CB3F4D7A-2EAC-465E-8514-141EF9D34D97}" destId="{9E6B0E1E-56F1-46DB-B72D-A2DED7581542}" srcOrd="3" destOrd="0" presId="urn:microsoft.com/office/officeart/2018/2/layout/IconCircleList"/>
    <dgm:cxn modelId="{48CC1603-FF22-764B-A1C3-406774006E56}" type="presParOf" srcId="{D448A0A9-A23C-4BD9-A499-94512870C376}" destId="{0CF2E9EC-39D9-4A5F-917B-A31D0F0A9A97}" srcOrd="1" destOrd="0" presId="urn:microsoft.com/office/officeart/2018/2/layout/IconCircleList"/>
    <dgm:cxn modelId="{AEEEBEF8-2A65-8944-808E-C60492948678}" type="presParOf" srcId="{D448A0A9-A23C-4BD9-A499-94512870C376}" destId="{A8EFC138-E236-4115-BAC7-3FEFFB17EA28}" srcOrd="2" destOrd="0" presId="urn:microsoft.com/office/officeart/2018/2/layout/IconCircleList"/>
    <dgm:cxn modelId="{7EE35A56-B1C5-0E43-89D1-71CC2F345FC9}" type="presParOf" srcId="{A8EFC138-E236-4115-BAC7-3FEFFB17EA28}" destId="{B1CD3A0E-C490-4CE3-B04B-B96D6B65C55E}" srcOrd="0" destOrd="0" presId="urn:microsoft.com/office/officeart/2018/2/layout/IconCircleList"/>
    <dgm:cxn modelId="{A3E90A7B-61B8-714D-81ED-9400FBB401D2}" type="presParOf" srcId="{A8EFC138-E236-4115-BAC7-3FEFFB17EA28}" destId="{9195090D-5B61-4680-BD54-9820F4F18E31}" srcOrd="1" destOrd="0" presId="urn:microsoft.com/office/officeart/2018/2/layout/IconCircleList"/>
    <dgm:cxn modelId="{244BFA9A-88A5-F34F-967E-EBC70E536ABB}" type="presParOf" srcId="{A8EFC138-E236-4115-BAC7-3FEFFB17EA28}" destId="{C8398E18-9C07-4935-9A27-E1DC2DB0999E}" srcOrd="2" destOrd="0" presId="urn:microsoft.com/office/officeart/2018/2/layout/IconCircleList"/>
    <dgm:cxn modelId="{2BDF65E8-D85A-8545-B30B-8817AC0262EC}" type="presParOf" srcId="{A8EFC138-E236-4115-BAC7-3FEFFB17EA28}" destId="{AD79AB88-A9A8-41C9-8A94-DD319307CF1E}" srcOrd="3" destOrd="0" presId="urn:microsoft.com/office/officeart/2018/2/layout/IconCircleList"/>
    <dgm:cxn modelId="{AB4A2881-B0A7-F646-8FC3-1180F2CC9B4C}" type="presParOf" srcId="{D448A0A9-A23C-4BD9-A499-94512870C376}" destId="{0116A807-D617-4139-808B-C66C14123E3C}" srcOrd="3" destOrd="0" presId="urn:microsoft.com/office/officeart/2018/2/layout/IconCircleList"/>
    <dgm:cxn modelId="{8A0F4F1B-A05B-6340-B23A-BB4A57AA5A7C}" type="presParOf" srcId="{D448A0A9-A23C-4BD9-A499-94512870C376}" destId="{5D8D447A-1E19-48A7-9F07-14F4B65FCFDE}" srcOrd="4" destOrd="0" presId="urn:microsoft.com/office/officeart/2018/2/layout/IconCircleList"/>
    <dgm:cxn modelId="{8A29ACD5-87C8-884B-8B7F-E3187ED658DE}" type="presParOf" srcId="{5D8D447A-1E19-48A7-9F07-14F4B65FCFDE}" destId="{08728311-F51E-4FB2-B8AB-3F48B9920F54}" srcOrd="0" destOrd="0" presId="urn:microsoft.com/office/officeart/2018/2/layout/IconCircleList"/>
    <dgm:cxn modelId="{9437C18C-AA73-4141-9A41-294DFA9086CC}" type="presParOf" srcId="{5D8D447A-1E19-48A7-9F07-14F4B65FCFDE}" destId="{724BFF21-CFF4-4C4D-B60D-80B6AEBBA432}" srcOrd="1" destOrd="0" presId="urn:microsoft.com/office/officeart/2018/2/layout/IconCircleList"/>
    <dgm:cxn modelId="{C50AB0CA-7006-5947-9918-90929F04DBB8}" type="presParOf" srcId="{5D8D447A-1E19-48A7-9F07-14F4B65FCFDE}" destId="{D0343091-2110-43AF-8AD4-A709E64E5F18}" srcOrd="2" destOrd="0" presId="urn:microsoft.com/office/officeart/2018/2/layout/IconCircleList"/>
    <dgm:cxn modelId="{ECE48AB0-2095-E340-BFB9-2A30BCE4CA89}" type="presParOf" srcId="{5D8D447A-1E19-48A7-9F07-14F4B65FCFDE}" destId="{B0A0897D-6DF7-40C0-8C5C-84E9B27FFD63}" srcOrd="3" destOrd="0" presId="urn:microsoft.com/office/officeart/2018/2/layout/IconCircleList"/>
    <dgm:cxn modelId="{083B67EE-52F7-2D4E-98C8-E5F092483FD4}" type="presParOf" srcId="{D448A0A9-A23C-4BD9-A499-94512870C376}" destId="{DAB4AE89-AB97-43E7-83C7-597A6D265DBB}" srcOrd="5" destOrd="0" presId="urn:microsoft.com/office/officeart/2018/2/layout/IconCircleList"/>
    <dgm:cxn modelId="{A3C52F91-D96A-5E43-A37F-B6BC14E4FB51}" type="presParOf" srcId="{D448A0A9-A23C-4BD9-A499-94512870C376}" destId="{04A93751-B62A-46C0-9554-4301379505C9}" srcOrd="6" destOrd="0" presId="urn:microsoft.com/office/officeart/2018/2/layout/IconCircleList"/>
    <dgm:cxn modelId="{A4584159-565A-D34E-8729-71CE1DBB3F1B}" type="presParOf" srcId="{04A93751-B62A-46C0-9554-4301379505C9}" destId="{AA4FAF5F-5381-4B65-827A-67BB8E706C5A}" srcOrd="0" destOrd="0" presId="urn:microsoft.com/office/officeart/2018/2/layout/IconCircleList"/>
    <dgm:cxn modelId="{C78DFEF8-DA7B-E343-87A1-DC6F91C5A87F}" type="presParOf" srcId="{04A93751-B62A-46C0-9554-4301379505C9}" destId="{D642C2E3-7216-4332-93BD-9CE493AD7DE3}" srcOrd="1" destOrd="0" presId="urn:microsoft.com/office/officeart/2018/2/layout/IconCircleList"/>
    <dgm:cxn modelId="{AA33AD4F-F566-A14B-BD7F-55951C6EC1BD}" type="presParOf" srcId="{04A93751-B62A-46C0-9554-4301379505C9}" destId="{E651C603-777A-47EF-B816-C2C1B0F9BEC8}" srcOrd="2" destOrd="0" presId="urn:microsoft.com/office/officeart/2018/2/layout/IconCircleList"/>
    <dgm:cxn modelId="{A81FF1AA-B09E-1545-BD78-B3A8D91BAD54}" type="presParOf" srcId="{04A93751-B62A-46C0-9554-4301379505C9}" destId="{46A7B68C-3E07-4BE7-9478-866641C942BE}" srcOrd="3" destOrd="0" presId="urn:microsoft.com/office/officeart/2018/2/layout/IconCircleList"/>
    <dgm:cxn modelId="{E7D28D52-9CD8-1743-893B-EC2A12270346}" type="presParOf" srcId="{D448A0A9-A23C-4BD9-A499-94512870C376}" destId="{F18B4402-3CA7-4EFC-B11D-536E8999B629}" srcOrd="7" destOrd="0" presId="urn:microsoft.com/office/officeart/2018/2/layout/IconCircleList"/>
    <dgm:cxn modelId="{CC512167-93BA-6B43-87C3-654D720E58E1}" type="presParOf" srcId="{D448A0A9-A23C-4BD9-A499-94512870C376}" destId="{7B06F579-9C98-41D5-8A47-F85E9ADDA97B}" srcOrd="8" destOrd="0" presId="urn:microsoft.com/office/officeart/2018/2/layout/IconCircleList"/>
    <dgm:cxn modelId="{DA230099-62FE-C24F-AAA2-B98B572E28F6}" type="presParOf" srcId="{7B06F579-9C98-41D5-8A47-F85E9ADDA97B}" destId="{C6F775D1-345B-4C93-84CC-A1A47A5F575D}" srcOrd="0" destOrd="0" presId="urn:microsoft.com/office/officeart/2018/2/layout/IconCircleList"/>
    <dgm:cxn modelId="{5C15AC9A-4253-1B41-81BB-AA9DE3C8FA73}" type="presParOf" srcId="{7B06F579-9C98-41D5-8A47-F85E9ADDA97B}" destId="{5FB2A065-A647-4B41-96B0-3894ADCE37C8}" srcOrd="1" destOrd="0" presId="urn:microsoft.com/office/officeart/2018/2/layout/IconCircleList"/>
    <dgm:cxn modelId="{51F6DD4D-9C9F-9544-BB9E-C9632EFDABA1}" type="presParOf" srcId="{7B06F579-9C98-41D5-8A47-F85E9ADDA97B}" destId="{ECB6C37B-D12A-4E69-BB41-5954FD3661EA}" srcOrd="2" destOrd="0" presId="urn:microsoft.com/office/officeart/2018/2/layout/IconCircleList"/>
    <dgm:cxn modelId="{F9FA1F2A-C612-B64F-AF1D-6239916B82EC}" type="presParOf" srcId="{7B06F579-9C98-41D5-8A47-F85E9ADDA97B}" destId="{3DE6CDBD-BB0B-46C0-ADBB-CC2C35DC6F7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808C1-8C56-1B4D-A62D-0FFEE2EA9716}">
      <dsp:nvSpPr>
        <dsp:cNvPr id="0" name=""/>
        <dsp:cNvSpPr/>
      </dsp:nvSpPr>
      <dsp:spPr>
        <a:xfrm>
          <a:off x="3316" y="755140"/>
          <a:ext cx="2631281" cy="368379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45" tIns="330200" rIns="20514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Fundamental Process: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Navigating data integrity and accuracy is critical in projects aiming to derive meaningful insights from diverse and complex datasets.</a:t>
          </a:r>
          <a:endParaRPr lang="en-US" sz="1600" kern="1200"/>
        </a:p>
      </dsp:txBody>
      <dsp:txXfrm>
        <a:off x="3316" y="2154981"/>
        <a:ext cx="2631281" cy="2210276"/>
      </dsp:txXfrm>
    </dsp:sp>
    <dsp:sp modelId="{0B0C8F19-872E-8F43-A0AD-2FAE186BF07F}">
      <dsp:nvSpPr>
        <dsp:cNvPr id="0" name=""/>
        <dsp:cNvSpPr/>
      </dsp:nvSpPr>
      <dsp:spPr>
        <a:xfrm>
          <a:off x="766388" y="1123519"/>
          <a:ext cx="1105138" cy="11051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61" tIns="12700" rIns="861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28232" y="1285363"/>
        <a:ext cx="781450" cy="781450"/>
      </dsp:txXfrm>
    </dsp:sp>
    <dsp:sp modelId="{752853BF-FB63-344E-AFBB-43F3D6414001}">
      <dsp:nvSpPr>
        <dsp:cNvPr id="0" name=""/>
        <dsp:cNvSpPr/>
      </dsp:nvSpPr>
      <dsp:spPr>
        <a:xfrm>
          <a:off x="3316" y="4438861"/>
          <a:ext cx="263128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70422-F22C-8146-A5C9-5CD11CD35197}">
      <dsp:nvSpPr>
        <dsp:cNvPr id="0" name=""/>
        <dsp:cNvSpPr/>
      </dsp:nvSpPr>
      <dsp:spPr>
        <a:xfrm>
          <a:off x="2897726" y="755140"/>
          <a:ext cx="2631281" cy="368379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45" tIns="330200" rIns="20514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Common Data Issues: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Datasets often contain errors, inconsistencies, outliers and missing values, which can distort analytical outcomes. </a:t>
          </a:r>
          <a:endParaRPr lang="en-US" sz="1600" kern="1200"/>
        </a:p>
      </dsp:txBody>
      <dsp:txXfrm>
        <a:off x="2897726" y="2154981"/>
        <a:ext cx="2631281" cy="2210276"/>
      </dsp:txXfrm>
    </dsp:sp>
    <dsp:sp modelId="{8A019EF8-F669-AF4E-ACB2-5711D706D5BE}">
      <dsp:nvSpPr>
        <dsp:cNvPr id="0" name=""/>
        <dsp:cNvSpPr/>
      </dsp:nvSpPr>
      <dsp:spPr>
        <a:xfrm>
          <a:off x="3660797" y="1123519"/>
          <a:ext cx="1105138" cy="11051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61" tIns="12700" rIns="861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822641" y="1285363"/>
        <a:ext cx="781450" cy="781450"/>
      </dsp:txXfrm>
    </dsp:sp>
    <dsp:sp modelId="{650078EB-8F69-5347-B629-2FB78D70D823}">
      <dsp:nvSpPr>
        <dsp:cNvPr id="0" name=""/>
        <dsp:cNvSpPr/>
      </dsp:nvSpPr>
      <dsp:spPr>
        <a:xfrm>
          <a:off x="2897726" y="4438861"/>
          <a:ext cx="263128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B7597-6AE7-A345-AB15-44938D6F97FE}">
      <dsp:nvSpPr>
        <dsp:cNvPr id="0" name=""/>
        <dsp:cNvSpPr/>
      </dsp:nvSpPr>
      <dsp:spPr>
        <a:xfrm>
          <a:off x="5792135" y="755140"/>
          <a:ext cx="2631281" cy="368379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45" tIns="330200" rIns="20514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Necessity of Data Cleaning: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Data cleaning is essential yet time-consuming, requiring continuous refinement to align with analysis-specific demands. </a:t>
          </a:r>
          <a:endParaRPr lang="en-US" sz="1600" kern="1200"/>
        </a:p>
      </dsp:txBody>
      <dsp:txXfrm>
        <a:off x="5792135" y="2154981"/>
        <a:ext cx="2631281" cy="2210276"/>
      </dsp:txXfrm>
    </dsp:sp>
    <dsp:sp modelId="{D912C45F-CA36-4A42-BED6-567A7BC19884}">
      <dsp:nvSpPr>
        <dsp:cNvPr id="0" name=""/>
        <dsp:cNvSpPr/>
      </dsp:nvSpPr>
      <dsp:spPr>
        <a:xfrm>
          <a:off x="6555207" y="1123519"/>
          <a:ext cx="1105138" cy="110513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61" tIns="12700" rIns="861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717051" y="1285363"/>
        <a:ext cx="781450" cy="781450"/>
      </dsp:txXfrm>
    </dsp:sp>
    <dsp:sp modelId="{DE7489C0-D9F7-7142-A2D0-08F315D6F24A}">
      <dsp:nvSpPr>
        <dsp:cNvPr id="0" name=""/>
        <dsp:cNvSpPr/>
      </dsp:nvSpPr>
      <dsp:spPr>
        <a:xfrm>
          <a:off x="5792135" y="4438861"/>
          <a:ext cx="263128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0B11E-E0D3-7A44-B987-05C70F1409D0}">
      <dsp:nvSpPr>
        <dsp:cNvPr id="0" name=""/>
        <dsp:cNvSpPr/>
      </dsp:nvSpPr>
      <dsp:spPr>
        <a:xfrm>
          <a:off x="8686544" y="755140"/>
          <a:ext cx="2631281" cy="368379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45" tIns="330200" rIns="20514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Objective:</a:t>
          </a:r>
          <a:r>
            <a:rPr lang="en-IN" sz="1500" kern="1200"/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Implement a rigorous data cleaning regimen to ensure reliable insights and support informed business decisions.</a:t>
          </a:r>
          <a:endParaRPr lang="en-US" sz="1600" kern="1200"/>
        </a:p>
      </dsp:txBody>
      <dsp:txXfrm>
        <a:off x="8686544" y="2154981"/>
        <a:ext cx="2631281" cy="2210276"/>
      </dsp:txXfrm>
    </dsp:sp>
    <dsp:sp modelId="{8FC83A2E-9C47-A64D-891C-F5B90700DD40}">
      <dsp:nvSpPr>
        <dsp:cNvPr id="0" name=""/>
        <dsp:cNvSpPr/>
      </dsp:nvSpPr>
      <dsp:spPr>
        <a:xfrm>
          <a:off x="9449616" y="1123519"/>
          <a:ext cx="1105138" cy="110513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61" tIns="12700" rIns="861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611460" y="1285363"/>
        <a:ext cx="781450" cy="781450"/>
      </dsp:txXfrm>
    </dsp:sp>
    <dsp:sp modelId="{7CF2AC8F-68EA-8342-8098-0517B703D5E5}">
      <dsp:nvSpPr>
        <dsp:cNvPr id="0" name=""/>
        <dsp:cNvSpPr/>
      </dsp:nvSpPr>
      <dsp:spPr>
        <a:xfrm>
          <a:off x="8686544" y="4438861"/>
          <a:ext cx="263128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B785F-3911-4ECF-B7F1-E8C81692050D}">
      <dsp:nvSpPr>
        <dsp:cNvPr id="0" name=""/>
        <dsp:cNvSpPr/>
      </dsp:nvSpPr>
      <dsp:spPr>
        <a:xfrm>
          <a:off x="234442" y="191211"/>
          <a:ext cx="918962" cy="9189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E5CCC-0039-4DC5-9D0D-281996ABD48F}">
      <dsp:nvSpPr>
        <dsp:cNvPr id="0" name=""/>
        <dsp:cNvSpPr/>
      </dsp:nvSpPr>
      <dsp:spPr>
        <a:xfrm>
          <a:off x="427424" y="384193"/>
          <a:ext cx="532998" cy="532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E3B5D-F5AC-478A-B39F-E271629D80F5}">
      <dsp:nvSpPr>
        <dsp:cNvPr id="0" name=""/>
        <dsp:cNvSpPr/>
      </dsp:nvSpPr>
      <dsp:spPr>
        <a:xfrm>
          <a:off x="1284021" y="172221"/>
          <a:ext cx="2298737" cy="956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Data Profiling: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Initial exploration to identify quality issues, followed by detailed recording of findings to guide cleaning. </a:t>
          </a:r>
          <a:endParaRPr lang="en-US" sz="1200" kern="1200"/>
        </a:p>
      </dsp:txBody>
      <dsp:txXfrm>
        <a:off x="1284021" y="172221"/>
        <a:ext cx="2298737" cy="956943"/>
      </dsp:txXfrm>
    </dsp:sp>
    <dsp:sp modelId="{003229AE-A178-4467-A916-A8F81E58F29A}">
      <dsp:nvSpPr>
        <dsp:cNvPr id="0" name=""/>
        <dsp:cNvSpPr/>
      </dsp:nvSpPr>
      <dsp:spPr>
        <a:xfrm>
          <a:off x="3960189" y="191211"/>
          <a:ext cx="918962" cy="9189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11C46-C454-42C3-868F-3B3A084F6DE9}">
      <dsp:nvSpPr>
        <dsp:cNvPr id="0" name=""/>
        <dsp:cNvSpPr/>
      </dsp:nvSpPr>
      <dsp:spPr>
        <a:xfrm>
          <a:off x="4153171" y="384193"/>
          <a:ext cx="532998" cy="532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603BF-C32F-4DF6-8E97-75476ADF05A6}">
      <dsp:nvSpPr>
        <dsp:cNvPr id="0" name=""/>
        <dsp:cNvSpPr/>
      </dsp:nvSpPr>
      <dsp:spPr>
        <a:xfrm>
          <a:off x="5076073" y="191211"/>
          <a:ext cx="2166127" cy="9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Addressing Missing Data: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Combination of statistical techniques and domain knowledge applied to manage missing data effectively. </a:t>
          </a:r>
          <a:endParaRPr lang="en-US" sz="1200" kern="1200"/>
        </a:p>
      </dsp:txBody>
      <dsp:txXfrm>
        <a:off x="5076073" y="191211"/>
        <a:ext cx="2166127" cy="918962"/>
      </dsp:txXfrm>
    </dsp:sp>
    <dsp:sp modelId="{2DC33490-25A3-4E4E-BA79-20799A1D8EE1}">
      <dsp:nvSpPr>
        <dsp:cNvPr id="0" name=""/>
        <dsp:cNvSpPr/>
      </dsp:nvSpPr>
      <dsp:spPr>
        <a:xfrm>
          <a:off x="7619631" y="191211"/>
          <a:ext cx="918962" cy="9189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BE26D-DB0D-4BC3-9C94-ADAC88C3B9BA}">
      <dsp:nvSpPr>
        <dsp:cNvPr id="0" name=""/>
        <dsp:cNvSpPr/>
      </dsp:nvSpPr>
      <dsp:spPr>
        <a:xfrm>
          <a:off x="7812613" y="384193"/>
          <a:ext cx="532998" cy="532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1A3DF-A9B9-49E7-9BF5-9FBFA2773A48}">
      <dsp:nvSpPr>
        <dsp:cNvPr id="0" name=""/>
        <dsp:cNvSpPr/>
      </dsp:nvSpPr>
      <dsp:spPr>
        <a:xfrm>
          <a:off x="8735515" y="191211"/>
          <a:ext cx="2166127" cy="9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Duplicate Identification: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Ensured data uniqueness by identifying and removing duplicate records, documented to maintain integrity. </a:t>
          </a:r>
          <a:endParaRPr lang="en-US" sz="1200" kern="1200"/>
        </a:p>
      </dsp:txBody>
      <dsp:txXfrm>
        <a:off x="8735515" y="191211"/>
        <a:ext cx="2166127" cy="918962"/>
      </dsp:txXfrm>
    </dsp:sp>
    <dsp:sp modelId="{8831263B-AE3E-478B-AF7F-F23F9AC183B0}">
      <dsp:nvSpPr>
        <dsp:cNvPr id="0" name=""/>
        <dsp:cNvSpPr/>
      </dsp:nvSpPr>
      <dsp:spPr>
        <a:xfrm>
          <a:off x="234442" y="1937775"/>
          <a:ext cx="918962" cy="918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0B997-9A4B-4903-BCF3-45474F678EEA}">
      <dsp:nvSpPr>
        <dsp:cNvPr id="0" name=""/>
        <dsp:cNvSpPr/>
      </dsp:nvSpPr>
      <dsp:spPr>
        <a:xfrm>
          <a:off x="427424" y="2130758"/>
          <a:ext cx="532998" cy="532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0AEAB-C618-441C-AE0B-6C64100023CB}">
      <dsp:nvSpPr>
        <dsp:cNvPr id="0" name=""/>
        <dsp:cNvSpPr/>
      </dsp:nvSpPr>
      <dsp:spPr>
        <a:xfrm>
          <a:off x="1350326" y="1937775"/>
          <a:ext cx="2166127" cy="9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Normalization &amp; Transformation: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Transformed data to normalize distributions and encode categorical variables, positioning data for advanced analysis. </a:t>
          </a:r>
          <a:endParaRPr lang="en-US" sz="1200" kern="1200"/>
        </a:p>
      </dsp:txBody>
      <dsp:txXfrm>
        <a:off x="1350326" y="1937775"/>
        <a:ext cx="2166127" cy="918962"/>
      </dsp:txXfrm>
    </dsp:sp>
    <dsp:sp modelId="{69D54930-481E-43A4-85CF-C9B02BD0B06E}">
      <dsp:nvSpPr>
        <dsp:cNvPr id="0" name=""/>
        <dsp:cNvSpPr/>
      </dsp:nvSpPr>
      <dsp:spPr>
        <a:xfrm>
          <a:off x="3893884" y="1937775"/>
          <a:ext cx="918962" cy="91896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5D142-1F88-4664-B05B-3D51B2AE0013}">
      <dsp:nvSpPr>
        <dsp:cNvPr id="0" name=""/>
        <dsp:cNvSpPr/>
      </dsp:nvSpPr>
      <dsp:spPr>
        <a:xfrm>
          <a:off x="4086866" y="2130758"/>
          <a:ext cx="532998" cy="532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0C39B-0B99-4480-97F5-191EBBA0CD0A}">
      <dsp:nvSpPr>
        <dsp:cNvPr id="0" name=""/>
        <dsp:cNvSpPr/>
      </dsp:nvSpPr>
      <dsp:spPr>
        <a:xfrm>
          <a:off x="5009768" y="1937775"/>
          <a:ext cx="2166127" cy="9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Feature Engineering: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Used categorical and  numerical variables and augmented dataset to enhance analysis, particularly with financial metrics. </a:t>
          </a:r>
          <a:endParaRPr lang="en-US" sz="1200" kern="1200"/>
        </a:p>
      </dsp:txBody>
      <dsp:txXfrm>
        <a:off x="5009768" y="1937775"/>
        <a:ext cx="2166127" cy="918962"/>
      </dsp:txXfrm>
    </dsp:sp>
    <dsp:sp modelId="{538234A8-CE88-40DC-BA5B-823DB7DF376C}">
      <dsp:nvSpPr>
        <dsp:cNvPr id="0" name=""/>
        <dsp:cNvSpPr/>
      </dsp:nvSpPr>
      <dsp:spPr>
        <a:xfrm>
          <a:off x="7553326" y="1937775"/>
          <a:ext cx="918962" cy="9189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1766B-6E6D-4510-A1AB-5D81BFC50A06}">
      <dsp:nvSpPr>
        <dsp:cNvPr id="0" name=""/>
        <dsp:cNvSpPr/>
      </dsp:nvSpPr>
      <dsp:spPr>
        <a:xfrm>
          <a:off x="7746308" y="2130758"/>
          <a:ext cx="532998" cy="5329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01E945-33BC-4465-8382-976DF473461F}">
      <dsp:nvSpPr>
        <dsp:cNvPr id="0" name=""/>
        <dsp:cNvSpPr/>
      </dsp:nvSpPr>
      <dsp:spPr>
        <a:xfrm>
          <a:off x="8718597" y="1950135"/>
          <a:ext cx="2166127" cy="9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Outlier Management: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Detected and treated outliers to ensure data accuracy; employed methods like thresholding. </a:t>
          </a:r>
          <a:endParaRPr lang="en-US" sz="1200" kern="1200"/>
        </a:p>
      </dsp:txBody>
      <dsp:txXfrm>
        <a:off x="8718597" y="1950135"/>
        <a:ext cx="2166127" cy="918962"/>
      </dsp:txXfrm>
    </dsp:sp>
    <dsp:sp modelId="{76BC1F2B-AE14-4428-8675-8906B58A094C}">
      <dsp:nvSpPr>
        <dsp:cNvPr id="0" name=""/>
        <dsp:cNvSpPr/>
      </dsp:nvSpPr>
      <dsp:spPr>
        <a:xfrm>
          <a:off x="234442" y="3665349"/>
          <a:ext cx="918962" cy="9189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2795C-5884-4828-999D-C5123656F574}">
      <dsp:nvSpPr>
        <dsp:cNvPr id="0" name=""/>
        <dsp:cNvSpPr/>
      </dsp:nvSpPr>
      <dsp:spPr>
        <a:xfrm>
          <a:off x="427424" y="3858331"/>
          <a:ext cx="532998" cy="5329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5BDD8-9D10-477B-948E-3FA4317FAF2A}">
      <dsp:nvSpPr>
        <dsp:cNvPr id="0" name=""/>
        <dsp:cNvSpPr/>
      </dsp:nvSpPr>
      <dsp:spPr>
        <a:xfrm>
          <a:off x="1350326" y="3665349"/>
          <a:ext cx="2166127" cy="9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Quality Assurance: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Rigorous process to ensure data's consistency and reliability post cleaning.</a:t>
          </a:r>
          <a:endParaRPr lang="en-US" sz="1200" kern="1200"/>
        </a:p>
      </dsp:txBody>
      <dsp:txXfrm>
        <a:off x="1350326" y="3665349"/>
        <a:ext cx="2166127" cy="918962"/>
      </dsp:txXfrm>
    </dsp:sp>
    <dsp:sp modelId="{2366ADAC-B3CD-486D-BA5B-1957EAD42E02}">
      <dsp:nvSpPr>
        <dsp:cNvPr id="0" name=""/>
        <dsp:cNvSpPr/>
      </dsp:nvSpPr>
      <dsp:spPr>
        <a:xfrm>
          <a:off x="3893884" y="3665349"/>
          <a:ext cx="918962" cy="9189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8A180-C456-403C-94E1-C0E5BA11BF15}">
      <dsp:nvSpPr>
        <dsp:cNvPr id="0" name=""/>
        <dsp:cNvSpPr/>
      </dsp:nvSpPr>
      <dsp:spPr>
        <a:xfrm>
          <a:off x="4086866" y="3858331"/>
          <a:ext cx="532998" cy="53299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666E3-F07F-4DE9-A216-4A6B825BDB11}">
      <dsp:nvSpPr>
        <dsp:cNvPr id="0" name=""/>
        <dsp:cNvSpPr/>
      </dsp:nvSpPr>
      <dsp:spPr>
        <a:xfrm>
          <a:off x="4943723" y="3665349"/>
          <a:ext cx="2298217" cy="9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Documentation &amp; Validation: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Documented the final dataset and validated the cleaning processes to align with project objectives.</a:t>
          </a:r>
          <a:endParaRPr lang="en-US" sz="1200" kern="1200"/>
        </a:p>
      </dsp:txBody>
      <dsp:txXfrm>
        <a:off x="4943723" y="3665349"/>
        <a:ext cx="2298217" cy="918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00FEE-3BE7-C943-957E-F951ECBE8FE8}">
      <dsp:nvSpPr>
        <dsp:cNvPr id="0" name=""/>
        <dsp:cNvSpPr/>
      </dsp:nvSpPr>
      <dsp:spPr>
        <a:xfrm>
          <a:off x="0" y="0"/>
          <a:ext cx="6000206" cy="11591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• Data Setup &amp; Segmentation: Dataset consists of 25,856 records; segmented into 14,168 terminated and 11,688 active employees for historical and predictive analysis. </a:t>
          </a:r>
          <a:endParaRPr lang="en-US" sz="1500" kern="1200"/>
        </a:p>
      </dsp:txBody>
      <dsp:txXfrm>
        <a:off x="33949" y="33949"/>
        <a:ext cx="4651490" cy="1091212"/>
      </dsp:txXfrm>
    </dsp:sp>
    <dsp:sp modelId="{820A1D20-BA7B-9941-82C1-16D2BC4602C1}">
      <dsp:nvSpPr>
        <dsp:cNvPr id="0" name=""/>
        <dsp:cNvSpPr/>
      </dsp:nvSpPr>
      <dsp:spPr>
        <a:xfrm>
          <a:off x="502517" y="1369858"/>
          <a:ext cx="6000206" cy="1159110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• Model Training &amp; Validation: Terminated dataset is split into 80/20 for model training and validation. Active employee data is reserved as a holdout set to test model's real-world efficacy. </a:t>
          </a:r>
          <a:endParaRPr lang="en-US" sz="1500" kern="1200"/>
        </a:p>
      </dsp:txBody>
      <dsp:txXfrm>
        <a:off x="536466" y="1403807"/>
        <a:ext cx="4676369" cy="1091212"/>
      </dsp:txXfrm>
    </dsp:sp>
    <dsp:sp modelId="{008A67ED-611D-CD4D-A20C-8DFD1C25DF30}">
      <dsp:nvSpPr>
        <dsp:cNvPr id="0" name=""/>
        <dsp:cNvSpPr/>
      </dsp:nvSpPr>
      <dsp:spPr>
        <a:xfrm>
          <a:off x="997534" y="2739716"/>
          <a:ext cx="6000206" cy="1159110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• Feature Engineering: Designed features to capture key predictors of employee turnover, focusing on job-related, demographic, and financial factors. </a:t>
          </a:r>
          <a:endParaRPr lang="en-US" sz="1500" kern="1200"/>
        </a:p>
      </dsp:txBody>
      <dsp:txXfrm>
        <a:off x="1031483" y="2773665"/>
        <a:ext cx="4683869" cy="1091212"/>
      </dsp:txXfrm>
    </dsp:sp>
    <dsp:sp modelId="{843297FE-84AB-9A40-9B9C-7C05B9B68576}">
      <dsp:nvSpPr>
        <dsp:cNvPr id="0" name=""/>
        <dsp:cNvSpPr/>
      </dsp:nvSpPr>
      <dsp:spPr>
        <a:xfrm>
          <a:off x="1500051" y="4109575"/>
          <a:ext cx="6000206" cy="115911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• Model Design: Binary target variable 'Is Voluntary’ is established to focus on voluntary terminations. Excluded ‘Termination Date’, 'Termination Type’ and ‘Termination Reason’ fields for unbiased prediction capabilities.</a:t>
          </a:r>
          <a:endParaRPr lang="en-US" sz="1500" kern="1200"/>
        </a:p>
      </dsp:txBody>
      <dsp:txXfrm>
        <a:off x="1534000" y="4143524"/>
        <a:ext cx="4676369" cy="1091212"/>
      </dsp:txXfrm>
    </dsp:sp>
    <dsp:sp modelId="{5E5EAB76-BCF1-7B4A-80E4-07FA5C099A0D}">
      <dsp:nvSpPr>
        <dsp:cNvPr id="0" name=""/>
        <dsp:cNvSpPr/>
      </dsp:nvSpPr>
      <dsp:spPr>
        <a:xfrm>
          <a:off x="5246784" y="887773"/>
          <a:ext cx="753422" cy="753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5416304" y="887773"/>
        <a:ext cx="414382" cy="566950"/>
      </dsp:txXfrm>
    </dsp:sp>
    <dsp:sp modelId="{DE293553-28FF-1940-A7E0-D359D6D438F5}">
      <dsp:nvSpPr>
        <dsp:cNvPr id="0" name=""/>
        <dsp:cNvSpPr/>
      </dsp:nvSpPr>
      <dsp:spPr>
        <a:xfrm>
          <a:off x="5749301" y="2257631"/>
          <a:ext cx="753422" cy="753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5918821" y="2257631"/>
        <a:ext cx="414382" cy="566950"/>
      </dsp:txXfrm>
    </dsp:sp>
    <dsp:sp modelId="{F91A7E36-F978-2343-88C0-FD26078D86A4}">
      <dsp:nvSpPr>
        <dsp:cNvPr id="0" name=""/>
        <dsp:cNvSpPr/>
      </dsp:nvSpPr>
      <dsp:spPr>
        <a:xfrm>
          <a:off x="6244318" y="3627490"/>
          <a:ext cx="753422" cy="753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1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6413838" y="3627490"/>
        <a:ext cx="414382" cy="566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73F54-9264-F141-A380-ACCFD7248F52}">
      <dsp:nvSpPr>
        <dsp:cNvPr id="0" name=""/>
        <dsp:cNvSpPr/>
      </dsp:nvSpPr>
      <dsp:spPr>
        <a:xfrm>
          <a:off x="0" y="685"/>
          <a:ext cx="1039585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216F9-DC10-C64F-AA64-E21F6889F23B}">
      <dsp:nvSpPr>
        <dsp:cNvPr id="0" name=""/>
        <dsp:cNvSpPr/>
      </dsp:nvSpPr>
      <dsp:spPr>
        <a:xfrm>
          <a:off x="0" y="685"/>
          <a:ext cx="10395858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Overview:</a:t>
          </a:r>
          <a:r>
            <a:rPr lang="en-IN" sz="2000" kern="1200"/>
            <a:t> Utilizes AdaBoost Classifier to enhance prediction through a sequence of weak learners that focus on challenging cases.</a:t>
          </a:r>
          <a:endParaRPr lang="en-US" sz="2000" kern="1200"/>
        </a:p>
      </dsp:txBody>
      <dsp:txXfrm>
        <a:off x="0" y="685"/>
        <a:ext cx="10395858" cy="1123131"/>
      </dsp:txXfrm>
    </dsp:sp>
    <dsp:sp modelId="{4AAA0792-E6F0-4B4B-B4FC-61FBFB2DA12E}">
      <dsp:nvSpPr>
        <dsp:cNvPr id="0" name=""/>
        <dsp:cNvSpPr/>
      </dsp:nvSpPr>
      <dsp:spPr>
        <a:xfrm>
          <a:off x="0" y="1123817"/>
          <a:ext cx="1039585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82DB9-A05B-4046-B483-A5E87F44B534}">
      <dsp:nvSpPr>
        <dsp:cNvPr id="0" name=""/>
        <dsp:cNvSpPr/>
      </dsp:nvSpPr>
      <dsp:spPr>
        <a:xfrm>
          <a:off x="0" y="1123817"/>
          <a:ext cx="10395858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Functionality:</a:t>
          </a:r>
          <a:r>
            <a:rPr lang="en-IN" sz="2000" b="0" kern="1200"/>
            <a:t> </a:t>
          </a:r>
          <a:r>
            <a:rPr lang="en-IN" sz="2000" kern="1200"/>
            <a:t>Incorporates multiple weak learners to prioritize and correct previous misclassifications, aiming for improved model sensitivity. </a:t>
          </a:r>
          <a:endParaRPr lang="en-US" sz="2000" kern="1200"/>
        </a:p>
      </dsp:txBody>
      <dsp:txXfrm>
        <a:off x="0" y="1123817"/>
        <a:ext cx="10395858" cy="1123131"/>
      </dsp:txXfrm>
    </dsp:sp>
    <dsp:sp modelId="{ACFDDC72-4B95-264A-8FF5-BB59BEEB7501}">
      <dsp:nvSpPr>
        <dsp:cNvPr id="0" name=""/>
        <dsp:cNvSpPr/>
      </dsp:nvSpPr>
      <dsp:spPr>
        <a:xfrm>
          <a:off x="0" y="2246948"/>
          <a:ext cx="1039585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372FB-91EF-0D47-8B48-3A2ECE83ED21}">
      <dsp:nvSpPr>
        <dsp:cNvPr id="0" name=""/>
        <dsp:cNvSpPr/>
      </dsp:nvSpPr>
      <dsp:spPr>
        <a:xfrm>
          <a:off x="0" y="2246948"/>
          <a:ext cx="10395858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Accuracy &amp; Performance:</a:t>
          </a:r>
          <a:r>
            <a:rPr lang="en-IN" sz="2000" kern="1200"/>
            <a:t> Maintained a solid performance with an accuracy of approximately 74.45%, showcasing reliable predictive capabilities. </a:t>
          </a:r>
          <a:endParaRPr lang="en-US" sz="2000" kern="1200"/>
        </a:p>
      </dsp:txBody>
      <dsp:txXfrm>
        <a:off x="0" y="2246948"/>
        <a:ext cx="10395858" cy="1123131"/>
      </dsp:txXfrm>
    </dsp:sp>
    <dsp:sp modelId="{C2FB0FAF-1844-1E44-89DC-8E68B8580FC0}">
      <dsp:nvSpPr>
        <dsp:cNvPr id="0" name=""/>
        <dsp:cNvSpPr/>
      </dsp:nvSpPr>
      <dsp:spPr>
        <a:xfrm>
          <a:off x="0" y="3370080"/>
          <a:ext cx="1039585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BAD38-2559-0D4D-8660-55CFA484F620}">
      <dsp:nvSpPr>
        <dsp:cNvPr id="0" name=""/>
        <dsp:cNvSpPr/>
      </dsp:nvSpPr>
      <dsp:spPr>
        <a:xfrm>
          <a:off x="0" y="3370080"/>
          <a:ext cx="10395858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Strengths:</a:t>
          </a:r>
          <a:r>
            <a:rPr lang="en-IN" sz="2000" kern="1200"/>
            <a:t> Excels in iterative model adjustment, focuses on misclassified instances and improves iterations. </a:t>
          </a:r>
          <a:endParaRPr lang="en-US" sz="2000" kern="1200"/>
        </a:p>
      </dsp:txBody>
      <dsp:txXfrm>
        <a:off x="0" y="3370080"/>
        <a:ext cx="10395858" cy="1123131"/>
      </dsp:txXfrm>
    </dsp:sp>
    <dsp:sp modelId="{6597372C-DCE5-6445-9108-85E87495BA80}">
      <dsp:nvSpPr>
        <dsp:cNvPr id="0" name=""/>
        <dsp:cNvSpPr/>
      </dsp:nvSpPr>
      <dsp:spPr>
        <a:xfrm>
          <a:off x="0" y="4493211"/>
          <a:ext cx="1039585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F0441-8DC5-B346-AEC9-F51F9EE18DE7}">
      <dsp:nvSpPr>
        <dsp:cNvPr id="0" name=""/>
        <dsp:cNvSpPr/>
      </dsp:nvSpPr>
      <dsp:spPr>
        <a:xfrm>
          <a:off x="0" y="4493211"/>
          <a:ext cx="10395858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Application:</a:t>
          </a:r>
          <a:r>
            <a:rPr lang="en-IN" sz="2000" kern="1200"/>
            <a:t> Used for identifying patterns indicative of voluntary turnover, crucial for HR intervention strategies.</a:t>
          </a:r>
          <a:endParaRPr lang="en-US" sz="2000" kern="1200"/>
        </a:p>
      </dsp:txBody>
      <dsp:txXfrm>
        <a:off x="0" y="4493211"/>
        <a:ext cx="10395858" cy="11231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0AE8A-1143-1040-8673-7970075E3324}">
      <dsp:nvSpPr>
        <dsp:cNvPr id="0" name=""/>
        <dsp:cNvSpPr/>
      </dsp:nvSpPr>
      <dsp:spPr>
        <a:xfrm>
          <a:off x="0" y="616"/>
          <a:ext cx="107006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01D41-3D4C-8B42-B546-829DBE93608A}">
      <dsp:nvSpPr>
        <dsp:cNvPr id="0" name=""/>
        <dsp:cNvSpPr/>
      </dsp:nvSpPr>
      <dsp:spPr>
        <a:xfrm>
          <a:off x="0" y="616"/>
          <a:ext cx="10700656" cy="1009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Overview:</a:t>
          </a:r>
          <a:r>
            <a:rPr lang="en-IN" sz="2000" kern="1200"/>
            <a:t> Employs CatBoost Classifier and tailored for handling categorical data with gradient boosting techniques. </a:t>
          </a:r>
          <a:endParaRPr lang="en-US" sz="2000" kern="1200"/>
        </a:p>
      </dsp:txBody>
      <dsp:txXfrm>
        <a:off x="0" y="616"/>
        <a:ext cx="10700656" cy="1009879"/>
      </dsp:txXfrm>
    </dsp:sp>
    <dsp:sp modelId="{B609CA9F-509C-CE47-AE6C-E57DA7EB3FA5}">
      <dsp:nvSpPr>
        <dsp:cNvPr id="0" name=""/>
        <dsp:cNvSpPr/>
      </dsp:nvSpPr>
      <dsp:spPr>
        <a:xfrm>
          <a:off x="0" y="1010495"/>
          <a:ext cx="10700656" cy="0"/>
        </a:xfrm>
        <a:prstGeom prst="lin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137A7-DC0F-9E46-9845-0D3D60381001}">
      <dsp:nvSpPr>
        <dsp:cNvPr id="0" name=""/>
        <dsp:cNvSpPr/>
      </dsp:nvSpPr>
      <dsp:spPr>
        <a:xfrm>
          <a:off x="0" y="1010495"/>
          <a:ext cx="10700656" cy="1009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Functionality:</a:t>
          </a:r>
          <a:r>
            <a:rPr lang="en-IN" sz="2000" kern="1200"/>
            <a:t> Designed for quick, scalable results and high performance, integrates pre-processing for categorical features. </a:t>
          </a:r>
          <a:endParaRPr lang="en-US" sz="2000" kern="1200"/>
        </a:p>
      </dsp:txBody>
      <dsp:txXfrm>
        <a:off x="0" y="1010495"/>
        <a:ext cx="10700656" cy="1009879"/>
      </dsp:txXfrm>
    </dsp:sp>
    <dsp:sp modelId="{12CC8985-0EE5-9743-B8C6-0B2ABA324725}">
      <dsp:nvSpPr>
        <dsp:cNvPr id="0" name=""/>
        <dsp:cNvSpPr/>
      </dsp:nvSpPr>
      <dsp:spPr>
        <a:xfrm>
          <a:off x="0" y="2020375"/>
          <a:ext cx="10700656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1A3D9-0CF2-FC47-BF90-D820CEE728F2}">
      <dsp:nvSpPr>
        <dsp:cNvPr id="0" name=""/>
        <dsp:cNvSpPr/>
      </dsp:nvSpPr>
      <dsp:spPr>
        <a:xfrm>
          <a:off x="0" y="2020375"/>
          <a:ext cx="10700656" cy="1009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52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Accuracy &amp; Performance:</a:t>
          </a:r>
          <a:r>
            <a:rPr lang="en-IN" sz="2000" kern="1200"/>
            <a:t> Showed excellent performance with an accuracy of approximately 77.66%, effectively differentiating between termination types. </a:t>
          </a:r>
          <a:endParaRPr lang="en-US" sz="2000" kern="1200"/>
        </a:p>
      </dsp:txBody>
      <dsp:txXfrm>
        <a:off x="0" y="2020375"/>
        <a:ext cx="10700656" cy="1009879"/>
      </dsp:txXfrm>
    </dsp:sp>
    <dsp:sp modelId="{2CF8CB70-A724-3B46-B020-3EFCAEF086B2}">
      <dsp:nvSpPr>
        <dsp:cNvPr id="0" name=""/>
        <dsp:cNvSpPr/>
      </dsp:nvSpPr>
      <dsp:spPr>
        <a:xfrm>
          <a:off x="0" y="3030254"/>
          <a:ext cx="10700656" cy="0"/>
        </a:xfrm>
        <a:prstGeom prst="lin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2060A-4755-744D-A385-A2DE97B4CF5C}">
      <dsp:nvSpPr>
        <dsp:cNvPr id="0" name=""/>
        <dsp:cNvSpPr/>
      </dsp:nvSpPr>
      <dsp:spPr>
        <a:xfrm>
          <a:off x="0" y="3030254"/>
          <a:ext cx="10700656" cy="1009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Strengths:</a:t>
          </a:r>
          <a:r>
            <a:rPr lang="en-IN" sz="2000" kern="1200"/>
            <a:t> Optimized for quick, scalable outcomes and exceptional handling of categorical features. </a:t>
          </a:r>
          <a:endParaRPr lang="en-US" sz="2000" kern="1200"/>
        </a:p>
      </dsp:txBody>
      <dsp:txXfrm>
        <a:off x="0" y="3030254"/>
        <a:ext cx="10700656" cy="1009879"/>
      </dsp:txXfrm>
    </dsp:sp>
    <dsp:sp modelId="{0CF05643-0E18-584C-8D77-A9029B81D157}">
      <dsp:nvSpPr>
        <dsp:cNvPr id="0" name=""/>
        <dsp:cNvSpPr/>
      </dsp:nvSpPr>
      <dsp:spPr>
        <a:xfrm>
          <a:off x="0" y="4040134"/>
          <a:ext cx="10700656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6892C-A23E-894D-A651-951115A16231}">
      <dsp:nvSpPr>
        <dsp:cNvPr id="0" name=""/>
        <dsp:cNvSpPr/>
      </dsp:nvSpPr>
      <dsp:spPr>
        <a:xfrm>
          <a:off x="0" y="4040134"/>
          <a:ext cx="10700656" cy="1009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Application:</a:t>
          </a:r>
          <a:r>
            <a:rPr lang="en-IN" sz="2000" kern="1200"/>
            <a:t> Effectively predicts voluntary terminations, aiding in targeted HR strategies and interventions.</a:t>
          </a:r>
          <a:endParaRPr lang="en-US" sz="2000" kern="1200"/>
        </a:p>
      </dsp:txBody>
      <dsp:txXfrm>
        <a:off x="0" y="4040134"/>
        <a:ext cx="10700656" cy="10098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AFCE0-31DF-4227-A28C-65D6C41F6501}">
      <dsp:nvSpPr>
        <dsp:cNvPr id="0" name=""/>
        <dsp:cNvSpPr/>
      </dsp:nvSpPr>
      <dsp:spPr>
        <a:xfrm>
          <a:off x="156934" y="296211"/>
          <a:ext cx="1019930" cy="1019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162C3-C746-492C-952B-4FD778A5EB00}">
      <dsp:nvSpPr>
        <dsp:cNvPr id="0" name=""/>
        <dsp:cNvSpPr/>
      </dsp:nvSpPr>
      <dsp:spPr>
        <a:xfrm>
          <a:off x="371120" y="510396"/>
          <a:ext cx="591559" cy="5915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B0E1E-56F1-46DB-B72D-A2DED7581542}">
      <dsp:nvSpPr>
        <dsp:cNvPr id="0" name=""/>
        <dsp:cNvSpPr/>
      </dsp:nvSpPr>
      <dsp:spPr>
        <a:xfrm>
          <a:off x="1383737" y="174171"/>
          <a:ext cx="2427489" cy="1264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The Importance of Data Quality</a:t>
          </a:r>
          <a:r>
            <a:rPr lang="en-IN" sz="1100" b="0" i="0" kern="1200"/>
            <a:t>: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Thorough data cleaning and preparation are crucial for the integrity of predictive modeling. The initial data assessment significantly influences the outcome of the analysis.</a:t>
          </a:r>
          <a:endParaRPr lang="en-US" sz="1100" kern="1200"/>
        </a:p>
      </dsp:txBody>
      <dsp:txXfrm>
        <a:off x="1383737" y="174171"/>
        <a:ext cx="2427489" cy="1264010"/>
      </dsp:txXfrm>
    </dsp:sp>
    <dsp:sp modelId="{B1CD3A0E-C490-4CE3-B04B-B96D6B65C55E}">
      <dsp:nvSpPr>
        <dsp:cNvPr id="0" name=""/>
        <dsp:cNvSpPr/>
      </dsp:nvSpPr>
      <dsp:spPr>
        <a:xfrm>
          <a:off x="4230127" y="296211"/>
          <a:ext cx="1019930" cy="10199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5090D-5B61-4680-BD54-9820F4F18E31}">
      <dsp:nvSpPr>
        <dsp:cNvPr id="0" name=""/>
        <dsp:cNvSpPr/>
      </dsp:nvSpPr>
      <dsp:spPr>
        <a:xfrm>
          <a:off x="4444312" y="510396"/>
          <a:ext cx="591559" cy="5915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9AB88-A9A8-41C9-8A94-DD319307CF1E}">
      <dsp:nvSpPr>
        <dsp:cNvPr id="0" name=""/>
        <dsp:cNvSpPr/>
      </dsp:nvSpPr>
      <dsp:spPr>
        <a:xfrm>
          <a:off x="5421854" y="201653"/>
          <a:ext cx="2497642" cy="1209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Model Selection Goes Beyond Accuracy</a:t>
          </a:r>
          <a:r>
            <a:rPr lang="en-IN" sz="1100" b="0" i="0" kern="1200"/>
            <a:t>: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The choice of a predictive model should be based on a variety of factors, not just accuracy. Operational efficiency, ease of interpretation, and handling specific data types are equally important.</a:t>
          </a:r>
          <a:endParaRPr lang="en-US" sz="1100" kern="1200"/>
        </a:p>
      </dsp:txBody>
      <dsp:txXfrm>
        <a:off x="5421854" y="201653"/>
        <a:ext cx="2497642" cy="1209045"/>
      </dsp:txXfrm>
    </dsp:sp>
    <dsp:sp modelId="{08728311-F51E-4FB2-B8AB-3F48B9920F54}">
      <dsp:nvSpPr>
        <dsp:cNvPr id="0" name=""/>
        <dsp:cNvSpPr/>
      </dsp:nvSpPr>
      <dsp:spPr>
        <a:xfrm>
          <a:off x="156934" y="2686772"/>
          <a:ext cx="1019930" cy="101993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BFF21-CFF4-4C4D-B60D-80B6AEBBA432}">
      <dsp:nvSpPr>
        <dsp:cNvPr id="0" name=""/>
        <dsp:cNvSpPr/>
      </dsp:nvSpPr>
      <dsp:spPr>
        <a:xfrm>
          <a:off x="371120" y="2900957"/>
          <a:ext cx="591559" cy="5915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0897D-6DF7-40C0-8C5C-84E9B27FFD63}">
      <dsp:nvSpPr>
        <dsp:cNvPr id="0" name=""/>
        <dsp:cNvSpPr/>
      </dsp:nvSpPr>
      <dsp:spPr>
        <a:xfrm>
          <a:off x="1370178" y="2510538"/>
          <a:ext cx="2454608" cy="1372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Strategic Data Segmentation</a:t>
          </a:r>
          <a:r>
            <a:rPr lang="en-IN" sz="1100" b="0" i="0" kern="1200"/>
            <a:t>: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Properly segmenting data into training, validation, and test sets, and understanding the historical context of the data, are key for developing a model that can generalize well to new &amp; unseen data.</a:t>
          </a:r>
          <a:endParaRPr lang="en-US" sz="1100" kern="1200"/>
        </a:p>
      </dsp:txBody>
      <dsp:txXfrm>
        <a:off x="1370178" y="2510538"/>
        <a:ext cx="2454608" cy="1372398"/>
      </dsp:txXfrm>
    </dsp:sp>
    <dsp:sp modelId="{AA4FAF5F-5381-4B65-827A-67BB8E706C5A}">
      <dsp:nvSpPr>
        <dsp:cNvPr id="0" name=""/>
        <dsp:cNvSpPr/>
      </dsp:nvSpPr>
      <dsp:spPr>
        <a:xfrm>
          <a:off x="4243686" y="2686772"/>
          <a:ext cx="1019930" cy="10199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2C2E3-7216-4332-93BD-9CE493AD7DE3}">
      <dsp:nvSpPr>
        <dsp:cNvPr id="0" name=""/>
        <dsp:cNvSpPr/>
      </dsp:nvSpPr>
      <dsp:spPr>
        <a:xfrm>
          <a:off x="4457872" y="2900957"/>
          <a:ext cx="591559" cy="5915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7B68C-3E07-4BE7-9478-866641C942BE}">
      <dsp:nvSpPr>
        <dsp:cNvPr id="0" name=""/>
        <dsp:cNvSpPr/>
      </dsp:nvSpPr>
      <dsp:spPr>
        <a:xfrm>
          <a:off x="5434968" y="2614071"/>
          <a:ext cx="2498531" cy="1165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Optimal Threshold Tuning</a:t>
          </a:r>
          <a:r>
            <a:rPr lang="en-IN" sz="1100" b="0" i="0" kern="1200"/>
            <a:t>: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Selecting the optimal threshold for classification based on precision-recall balance is essential for actionable predictions and can have significant implications for strategic decisions.</a:t>
          </a:r>
          <a:endParaRPr lang="en-US" sz="1100" kern="1200"/>
        </a:p>
      </dsp:txBody>
      <dsp:txXfrm>
        <a:off x="5434968" y="2614071"/>
        <a:ext cx="2498531" cy="1165331"/>
      </dsp:txXfrm>
    </dsp:sp>
    <dsp:sp modelId="{C6F775D1-345B-4C93-84CC-A1A47A5F575D}">
      <dsp:nvSpPr>
        <dsp:cNvPr id="0" name=""/>
        <dsp:cNvSpPr/>
      </dsp:nvSpPr>
      <dsp:spPr>
        <a:xfrm>
          <a:off x="156934" y="5034588"/>
          <a:ext cx="1019930" cy="10199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2A065-A647-4B41-96B0-3894ADCE37C8}">
      <dsp:nvSpPr>
        <dsp:cNvPr id="0" name=""/>
        <dsp:cNvSpPr/>
      </dsp:nvSpPr>
      <dsp:spPr>
        <a:xfrm>
          <a:off x="371120" y="5248774"/>
          <a:ext cx="591559" cy="5915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6CDBD-BB0B-46C0-ADBB-CC2C35DC6F79}">
      <dsp:nvSpPr>
        <dsp:cNvPr id="0" name=""/>
        <dsp:cNvSpPr/>
      </dsp:nvSpPr>
      <dsp:spPr>
        <a:xfrm>
          <a:off x="1357304" y="4969552"/>
          <a:ext cx="2826550" cy="117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Predictive Analytics drives Proactive Strategies</a:t>
          </a:r>
          <a:r>
            <a:rPr lang="en-IN" sz="1100" b="0" i="0" kern="1200"/>
            <a:t>: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Predictive models are powerful tools for proactive organizational planning, enabling the identification of potential issues before they manifest, as seen in the ability to predict employee turnover.</a:t>
          </a:r>
          <a:endParaRPr lang="en-US" sz="1100" kern="1200"/>
        </a:p>
      </dsp:txBody>
      <dsp:txXfrm>
        <a:off x="1357304" y="4969552"/>
        <a:ext cx="2826550" cy="1178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4B5EC-0FB1-4A64-8208-D269A1BB97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0F546-9DB2-4FC9-B236-58DEE5AD5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69c0c9af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69c0c9af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2a69c0c9afc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0F546-9DB2-4FC9-B236-58DEE5AD5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6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0F546-9DB2-4FC9-B236-58DEE5AD50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8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0F546-9DB2-4FC9-B236-58DEE5AD50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8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0F546-9DB2-4FC9-B236-58DEE5AD50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2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0F546-9DB2-4FC9-B236-58DEE5AD50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2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0F546-9DB2-4FC9-B236-58DEE5AD50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37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0F546-9DB2-4FC9-B236-58DEE5AD50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15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0F546-9DB2-4FC9-B236-58DEE5AD50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51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0F546-9DB2-4FC9-B236-58DEE5AD50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47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1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6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6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6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1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2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6FDC7-9806-4BD6-826D-C1819383745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9CE54-D00B-4FFB-9BAB-CF0B7B69D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0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mandeep.bhardwaj@colorado.ed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sandeep.modugu@Colorado.edu" TargetMode="External"/><Relationship Id="rId5" Type="http://schemas.openxmlformats.org/officeDocument/2006/relationships/hyperlink" Target="mailto:saiarvind.atluri@colorado.edu" TargetMode="External"/><Relationship Id="rId4" Type="http://schemas.openxmlformats.org/officeDocument/2006/relationships/hyperlink" Target="mailto:anubhav.dubey@colorado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26B77354-4710-D108-1ABE-043425AC5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24" y="369160"/>
            <a:ext cx="7772400" cy="2594731"/>
          </a:xfrm>
          <a:prstGeom prst="rect">
            <a:avLst/>
          </a:prstGeom>
        </p:spPr>
      </p:pic>
      <p:sp>
        <p:nvSpPr>
          <p:cNvPr id="4" name="Object 1">
            <a:extLst>
              <a:ext uri="{FF2B5EF4-FFF2-40B4-BE49-F238E27FC236}">
                <a16:creationId xmlns:a16="http://schemas.microsoft.com/office/drawing/2014/main" id="{94F95B13-54A0-2868-688D-92FDDECFBD60}"/>
              </a:ext>
            </a:extLst>
          </p:cNvPr>
          <p:cNvSpPr/>
          <p:nvPr/>
        </p:nvSpPr>
        <p:spPr>
          <a:xfrm>
            <a:off x="1076805" y="2704886"/>
            <a:ext cx="9851572" cy="1537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  <a:buNone/>
            </a:pPr>
            <a:r>
              <a:rPr lang="en-IN" sz="2400" b="1" i="0">
                <a:effectLst/>
              </a:rPr>
              <a:t>Final Presentation </a:t>
            </a:r>
          </a:p>
          <a:p>
            <a:pPr algn="ctr">
              <a:lnSpc>
                <a:spcPct val="150000"/>
              </a:lnSpc>
              <a:buNone/>
            </a:pPr>
            <a:r>
              <a:rPr lang="en-IN" sz="2200" b="1" i="0">
                <a:effectLst/>
              </a:rPr>
              <a:t>People Analytics at Seagate: A Strategic Approach to Predict </a:t>
            </a:r>
          </a:p>
          <a:p>
            <a:pPr algn="ctr">
              <a:lnSpc>
                <a:spcPct val="150000"/>
              </a:lnSpc>
              <a:buNone/>
            </a:pPr>
            <a:r>
              <a:rPr lang="en-IN" sz="2200" b="1" i="0">
                <a:effectLst/>
              </a:rPr>
              <a:t>Voluntary Churn and Optimize the Hiring Proces</a:t>
            </a:r>
            <a:r>
              <a:rPr lang="en-IN" sz="2200" b="1" i="0">
                <a:solidFill>
                  <a:schemeClr val="bg1"/>
                </a:solidFill>
                <a:effectLst/>
              </a:rPr>
              <a:t>s</a:t>
            </a:r>
            <a:endParaRPr lang="en-US" sz="22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5FB1C-722B-73AB-AA9C-710A51EA7395}"/>
              </a:ext>
            </a:extLst>
          </p:cNvPr>
          <p:cNvSpPr txBox="1"/>
          <p:nvPr/>
        </p:nvSpPr>
        <p:spPr>
          <a:xfrm>
            <a:off x="4768643" y="4454994"/>
            <a:ext cx="246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 Members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41DE6-52BD-E22E-8168-AF0F735C4097}"/>
              </a:ext>
            </a:extLst>
          </p:cNvPr>
          <p:cNvSpPr txBox="1"/>
          <p:nvPr/>
        </p:nvSpPr>
        <p:spPr>
          <a:xfrm>
            <a:off x="2395913" y="5017314"/>
            <a:ext cx="301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Amandeep Bhardwaj</a:t>
            </a:r>
          </a:p>
          <a:p>
            <a:pPr algn="ctr"/>
            <a:r>
              <a:rPr lang="en-IN" sz="1400" b="1">
                <a:solidFill>
                  <a:schemeClr val="bg1"/>
                </a:solidFill>
                <a:effectLst/>
                <a:ea typeface="Calibri" panose="020F0502020204030204" pitchFamily="34" charset="0"/>
                <a:hlinkClick r:id="rId3"/>
              </a:rPr>
              <a:t>amandeep.bhardwaj@colorado.edu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1181F-6B71-8275-7190-BD2CBEBF0E3E}"/>
              </a:ext>
            </a:extLst>
          </p:cNvPr>
          <p:cNvSpPr txBox="1"/>
          <p:nvPr/>
        </p:nvSpPr>
        <p:spPr>
          <a:xfrm>
            <a:off x="6648330" y="5026549"/>
            <a:ext cx="3317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Anubhav Dubey</a:t>
            </a:r>
          </a:p>
          <a:p>
            <a:pPr algn="ctr"/>
            <a:r>
              <a:rPr lang="en-US" sz="1400" b="1">
                <a:solidFill>
                  <a:schemeClr val="bg1"/>
                </a:solidFill>
                <a:hlinkClick r:id="rId4"/>
              </a:rPr>
              <a:t>anubhav.dubey@colorado.edu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4C4F0-782E-B22B-E429-53C08149E9B1}"/>
              </a:ext>
            </a:extLst>
          </p:cNvPr>
          <p:cNvSpPr txBox="1"/>
          <p:nvPr/>
        </p:nvSpPr>
        <p:spPr>
          <a:xfrm>
            <a:off x="2395912" y="5650539"/>
            <a:ext cx="301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Sai Arvind Atluri</a:t>
            </a:r>
          </a:p>
          <a:p>
            <a:pPr algn="ctr"/>
            <a:r>
              <a:rPr lang="en-US" sz="1400" b="1">
                <a:solidFill>
                  <a:schemeClr val="bg1"/>
                </a:solidFill>
                <a:hlinkClick r:id="rId5"/>
              </a:rPr>
              <a:t>saiarvind.atluri@colorado.edu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589BE-9751-408B-843C-75E449F4F200}"/>
              </a:ext>
            </a:extLst>
          </p:cNvPr>
          <p:cNvSpPr txBox="1"/>
          <p:nvPr/>
        </p:nvSpPr>
        <p:spPr>
          <a:xfrm>
            <a:off x="6710116" y="5662895"/>
            <a:ext cx="331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Sandeep Reddy Modugu</a:t>
            </a:r>
          </a:p>
          <a:p>
            <a:pPr algn="ctr"/>
            <a:r>
              <a:rPr lang="en-US" sz="1400" b="1">
                <a:solidFill>
                  <a:schemeClr val="bg1"/>
                </a:solidFill>
                <a:hlinkClick r:id="rId6"/>
              </a:rPr>
              <a:t>sandeep.modugu@colorado.edu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28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-up of a metal structure&#10;&#10;Description automatically generated">
            <a:extLst>
              <a:ext uri="{FF2B5EF4-FFF2-40B4-BE49-F238E27FC236}">
                <a16:creationId xmlns:a16="http://schemas.microsoft.com/office/drawing/2014/main" id="{9A99E6B0-1A5E-1939-7443-59D5A591E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713" r="9091" b="10679"/>
          <a:stretch/>
        </p:blipFill>
        <p:spPr>
          <a:xfrm>
            <a:off x="20" y="0"/>
            <a:ext cx="12191980" cy="71736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085C6-C706-3378-95B4-E8E32C80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/>
              <a:t>CatBoost Model 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1E712A50-2F17-6B3A-FE28-6126E16BA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01210"/>
              </p:ext>
            </p:extLst>
          </p:nvPr>
        </p:nvGraphicFramePr>
        <p:xfrm>
          <a:off x="745671" y="1138788"/>
          <a:ext cx="10700657" cy="5050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9945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01274-FC47-F6A5-5FEC-0248693A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11" y="12054"/>
            <a:ext cx="11139778" cy="1020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Performance Comparison</a:t>
            </a: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9A40F2D9-8553-6B6E-DD78-6D3ABD84F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111" y="1117497"/>
            <a:ext cx="11139778" cy="2311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5C5AF-E8D0-2E07-082A-95BE03226731}"/>
              </a:ext>
            </a:extLst>
          </p:cNvPr>
          <p:cNvSpPr txBox="1"/>
          <p:nvPr/>
        </p:nvSpPr>
        <p:spPr>
          <a:xfrm>
            <a:off x="526111" y="3524000"/>
            <a:ext cx="10955572" cy="2879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Evaluation Overview:</a:t>
            </a:r>
            <a:r>
              <a:rPr lang="en-US" sz="1600"/>
              <a:t> Comparison of four machine learning classifiers based on transformed features performance.</a:t>
            </a:r>
          </a:p>
          <a:p>
            <a:pPr marL="285750" indent="-285750" algn="just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Precision &amp; Recall:</a:t>
            </a:r>
            <a:r>
              <a:rPr lang="en-US" sz="1600"/>
              <a:t> Precision ranges from 0.71 to 0.76, while Recall varies between 0.72 and 0.77, reflecting the classifiers’ validity and coverage.</a:t>
            </a:r>
          </a:p>
          <a:p>
            <a:pPr marL="285750" indent="-285750" algn="just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F1-Score:</a:t>
            </a:r>
            <a:r>
              <a:rPr lang="en-US" sz="1600"/>
              <a:t> F1-Scores from 0.73 to 0.76, suggesting a balanced harmonic mean of precision and recall across models.</a:t>
            </a:r>
          </a:p>
          <a:p>
            <a:pPr marL="285750" indent="-285750" algn="just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ROC-AUC Score:</a:t>
            </a:r>
            <a:r>
              <a:rPr lang="en-US" sz="1600"/>
              <a:t> ROC-AUC Scores between 0.83 to 0.87 indicate strong discriminative ability to distinguish class memberships. </a:t>
            </a:r>
          </a:p>
          <a:p>
            <a:pPr marL="285750" indent="-285750" algn="just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Overall Accuracy:</a:t>
            </a:r>
            <a:r>
              <a:rPr lang="en-US" sz="1600"/>
              <a:t> Accuracy metrics show tight grouping from 0.74 to 0.78, illustrating closely competitive overall performance.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25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D391F-2FD3-E5CB-BF2A-07CD8FD7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74" y="153100"/>
            <a:ext cx="7689987" cy="930374"/>
          </a:xfrm>
        </p:spPr>
        <p:txBody>
          <a:bodyPr anchor="ctr">
            <a:normAutofit/>
          </a:bodyPr>
          <a:lstStyle/>
          <a:p>
            <a:pPr algn="ctr"/>
            <a:r>
              <a:rPr lang="en-IN" sz="3200" b="1"/>
              <a:t>Selecting CatBoost as the Premier Classifier</a:t>
            </a:r>
            <a:endParaRPr lang="en-US" sz="32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8D4AC-3522-DD3F-D3DD-6FF7B4CC4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1009042"/>
            <a:ext cx="7826827" cy="5476803"/>
          </a:xfrm>
        </p:spPr>
        <p:txBody>
          <a:bodyPr anchor="t">
            <a:normAutofit fontScale="92500" lnSpcReduction="20000"/>
          </a:bodyPr>
          <a:lstStyle/>
          <a:p>
            <a:pPr algn="just">
              <a:lnSpc>
                <a:spcPct val="180000"/>
              </a:lnSpc>
            </a:pPr>
            <a:r>
              <a:rPr lang="en-IN" sz="1700" b="1"/>
              <a:t>Performance Excellence:</a:t>
            </a:r>
            <a:r>
              <a:rPr lang="en-IN" sz="1700"/>
              <a:t> Exhibits high recall and balanced performance metrics; optimal for detecting voluntary terminations.</a:t>
            </a:r>
            <a:r>
              <a:rPr lang="en-IN" sz="1700" b="1"/>
              <a:t> </a:t>
            </a:r>
          </a:p>
          <a:p>
            <a:pPr algn="just">
              <a:lnSpc>
                <a:spcPct val="180000"/>
              </a:lnSpc>
            </a:pPr>
            <a:r>
              <a:rPr lang="en-IN" sz="1700" b="1"/>
              <a:t>Feature Handling:</a:t>
            </a:r>
            <a:r>
              <a:rPr lang="en-IN" sz="1700"/>
              <a:t> Efficiently manages categorical features by reducing pre-processing time and preserving data integrity. </a:t>
            </a:r>
          </a:p>
          <a:p>
            <a:pPr algn="just">
              <a:lnSpc>
                <a:spcPct val="180000"/>
              </a:lnSpc>
            </a:pPr>
            <a:r>
              <a:rPr lang="en-IN" sz="1700" b="1"/>
              <a:t>Overfitting Resistance:</a:t>
            </a:r>
            <a:r>
              <a:rPr lang="en-IN" sz="1700"/>
              <a:t> Demonstrates stable performance, indicating reliable applicability in real-world scenarios.</a:t>
            </a:r>
          </a:p>
          <a:p>
            <a:pPr algn="just">
              <a:lnSpc>
                <a:spcPct val="180000"/>
              </a:lnSpc>
            </a:pPr>
            <a:r>
              <a:rPr lang="en-IN" sz="1700" b="1"/>
              <a:t>Operational Efficiency:</a:t>
            </a:r>
            <a:r>
              <a:rPr lang="en-IN" sz="1700"/>
              <a:t> Offers faster post-training prediction times, vital for real-time application efficiency. </a:t>
            </a:r>
          </a:p>
          <a:p>
            <a:pPr algn="just">
              <a:lnSpc>
                <a:spcPct val="180000"/>
              </a:lnSpc>
            </a:pPr>
            <a:r>
              <a:rPr lang="en-IN" sz="1700" b="1"/>
              <a:t>Model Interpretability:</a:t>
            </a:r>
            <a:r>
              <a:rPr lang="en-IN" sz="1700"/>
              <a:t> Provides transparent feature impact analysis, ensuring compliance with legal and operational standards.</a:t>
            </a:r>
            <a:r>
              <a:rPr lang="en-IN" sz="1700" b="1"/>
              <a:t> </a:t>
            </a:r>
          </a:p>
          <a:p>
            <a:pPr algn="just">
              <a:lnSpc>
                <a:spcPct val="180000"/>
              </a:lnSpc>
            </a:pPr>
            <a:r>
              <a:rPr lang="en-IN" sz="1700" b="1"/>
              <a:t>Versatility and Adaptability:</a:t>
            </a:r>
            <a:r>
              <a:rPr lang="en-IN" sz="1700"/>
              <a:t> Performs well across varying data distributions, ensuring future compatibility.</a:t>
            </a:r>
            <a:endParaRPr lang="en-US" sz="17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auge">
            <a:extLst>
              <a:ext uri="{FF2B5EF4-FFF2-40B4-BE49-F238E27FC236}">
                <a16:creationId xmlns:a16="http://schemas.microsoft.com/office/drawing/2014/main" id="{A8796AB5-1652-FE1C-C895-345FFFBC7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2312" y="1114907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94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AE35852B-C597-2BC8-7F2F-A96F248BA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15126"/>
          <a:stretch/>
        </p:blipFill>
        <p:spPr>
          <a:xfrm>
            <a:off x="20" y="287089"/>
            <a:ext cx="12191980" cy="685799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CAF1C-2830-0D34-3640-D092B71E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466" y="156484"/>
            <a:ext cx="10515600" cy="1130061"/>
          </a:xfrm>
        </p:spPr>
        <p:txBody>
          <a:bodyPr>
            <a:normAutofit/>
          </a:bodyPr>
          <a:lstStyle/>
          <a:p>
            <a:pPr algn="ctr"/>
            <a:r>
              <a:rPr lang="en-IN" sz="4000" b="1"/>
              <a:t>Predictive Analysis of Voluntary Termination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663EC-23B3-FC6A-8648-3119AF463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88"/>
            <a:ext cx="10515600" cy="5014120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IN" sz="2400" b="1"/>
              <a:t>Feature Processing &amp; Prediction:</a:t>
            </a:r>
            <a:r>
              <a:rPr lang="en-IN" sz="2400"/>
              <a:t> Categorical along with numerical features from active employees are processed and termination probabilities were predicted. </a:t>
            </a:r>
          </a:p>
          <a:p>
            <a:pPr algn="just">
              <a:lnSpc>
                <a:spcPct val="160000"/>
              </a:lnSpc>
            </a:pPr>
            <a:r>
              <a:rPr lang="en-IN" sz="2400" b="1"/>
              <a:t>Risk Assessment:</a:t>
            </a:r>
            <a:r>
              <a:rPr lang="en-IN" sz="2400"/>
              <a:t> Employees are ranked by predicted risk, identifying the top candidates likely to voluntarily leave. </a:t>
            </a:r>
          </a:p>
          <a:p>
            <a:pPr algn="just">
              <a:lnSpc>
                <a:spcPct val="160000"/>
              </a:lnSpc>
            </a:pPr>
            <a:r>
              <a:rPr lang="en-IN" sz="2400" b="1"/>
              <a:t>Optimization &amp; Thresholding:</a:t>
            </a:r>
            <a:r>
              <a:rPr lang="en-IN" sz="2400"/>
              <a:t> An Optimal threshold is determined from precision-recall analysis, maximizing the F1-Score to flag high-risk employees.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6939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" name="Picture 14" descr="Graph on document with pen">
            <a:extLst>
              <a:ext uri="{FF2B5EF4-FFF2-40B4-BE49-F238E27FC236}">
                <a16:creationId xmlns:a16="http://schemas.microsoft.com/office/drawing/2014/main" id="{C2BFB06E-5473-1294-36F3-93638351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 r="-1" b="1436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83" name="Freeform: Shape 73">
            <a:extLst>
              <a:ext uri="{FF2B5EF4-FFF2-40B4-BE49-F238E27FC236}">
                <a16:creationId xmlns:a16="http://schemas.microsoft.com/office/drawing/2014/main" id="{9854DBCA-D3C3-4C19-9B2E-DFA0BE647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Freeform: Shape 75">
            <a:extLst>
              <a:ext uri="{FF2B5EF4-FFF2-40B4-BE49-F238E27FC236}">
                <a16:creationId xmlns:a16="http://schemas.microsoft.com/office/drawing/2014/main" id="{E1383CB6-8BE5-4911-970B-A4151A07E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16525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42D14D1-56B7-40CD-8694-A9A48170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17801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79">
            <a:extLst>
              <a:ext uri="{FF2B5EF4-FFF2-40B4-BE49-F238E27FC236}">
                <a16:creationId xmlns:a16="http://schemas.microsoft.com/office/drawing/2014/main" id="{950A315C-978A-4A52-966E-55B2698F2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17801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77610-5759-A54F-D837-C29200A6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32" y="17801"/>
            <a:ext cx="7340048" cy="1324651"/>
          </a:xfrm>
        </p:spPr>
        <p:txBody>
          <a:bodyPr anchor="ctr">
            <a:normAutofit/>
          </a:bodyPr>
          <a:lstStyle/>
          <a:p>
            <a:pPr algn="ctr"/>
            <a:r>
              <a:rPr lang="en-IN" sz="4000" b="1"/>
              <a:t>Forecasting Employee Turnover</a:t>
            </a:r>
            <a:endParaRPr lang="en-US" sz="4000" b="1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4D10A5DB-B7B2-B85D-D75A-0E9EB542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932" y="1342452"/>
            <a:ext cx="7616524" cy="4851519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en-IN" sz="1800" b="1"/>
              <a:t>Historical Trend Analysis:</a:t>
            </a:r>
            <a:r>
              <a:rPr lang="en-IN" sz="1800"/>
              <a:t> Leverages historical turnover distribution to forecast future voluntary terminations. </a:t>
            </a:r>
          </a:p>
          <a:p>
            <a:pPr algn="just">
              <a:lnSpc>
                <a:spcPct val="160000"/>
              </a:lnSpc>
            </a:pPr>
            <a:r>
              <a:rPr lang="en-IN" sz="1800" b="1"/>
              <a:t>Threshold Application:</a:t>
            </a:r>
            <a:r>
              <a:rPr lang="en-IN" sz="1800"/>
              <a:t> Applies the optimal threshold from model calibration to quantify high-risk employee segments. </a:t>
            </a:r>
          </a:p>
          <a:p>
            <a:pPr algn="just">
              <a:lnSpc>
                <a:spcPct val="160000"/>
              </a:lnSpc>
            </a:pPr>
            <a:r>
              <a:rPr lang="en-IN" sz="1800" b="1"/>
              <a:t>Proactive Planning:</a:t>
            </a:r>
            <a:r>
              <a:rPr lang="en-IN" sz="1800"/>
              <a:t> Predictions enable proactive HR strategies to address potential turnover, improving retention. </a:t>
            </a:r>
          </a:p>
          <a:p>
            <a:pPr algn="just">
              <a:lnSpc>
                <a:spcPct val="160000"/>
              </a:lnSpc>
            </a:pPr>
            <a:r>
              <a:rPr lang="en-IN" sz="1800" b="1"/>
              <a:t>Annual Termination Estimates:</a:t>
            </a:r>
            <a:r>
              <a:rPr lang="en-IN" sz="1800"/>
              <a:t> Provides estimated annual terminations, aiding in workforce planning and talent management.</a:t>
            </a:r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20F11-6FFC-586C-57D5-309ECFA8AF40}"/>
              </a:ext>
            </a:extLst>
          </p:cNvPr>
          <p:cNvSpPr txBox="1"/>
          <p:nvPr/>
        </p:nvSpPr>
        <p:spPr>
          <a:xfrm>
            <a:off x="7326086" y="23839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23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0CCFEC-F0C6-652A-5A96-4F4F31520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307" y="1330660"/>
            <a:ext cx="10325100" cy="314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8F8EB6-A3CE-9861-1448-AF2F3CDE64BD}"/>
              </a:ext>
            </a:extLst>
          </p:cNvPr>
          <p:cNvSpPr/>
          <p:nvPr/>
        </p:nvSpPr>
        <p:spPr>
          <a:xfrm>
            <a:off x="1035629" y="1753618"/>
            <a:ext cx="3138492" cy="1126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083B8-5329-3B74-7931-43F03EA7E0DF}"/>
              </a:ext>
            </a:extLst>
          </p:cNvPr>
          <p:cNvSpPr txBox="1"/>
          <p:nvPr/>
        </p:nvSpPr>
        <p:spPr>
          <a:xfrm>
            <a:off x="1161535" y="4596715"/>
            <a:ext cx="953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Note:</a:t>
            </a:r>
            <a:r>
              <a:rPr lang="en-US" sz="1600"/>
              <a:t> The Attrition rate for 2024, currently at 6.92%, reflects the exclusion of 120 employees i.e. 1.03% who have voluntarily terminated their employment during the current year.</a:t>
            </a:r>
          </a:p>
        </p:txBody>
      </p:sp>
    </p:spTree>
    <p:extLst>
      <p:ext uri="{BB962C8B-B14F-4D97-AF65-F5344CB8AC3E}">
        <p14:creationId xmlns:p14="http://schemas.microsoft.com/office/powerpoint/2010/main" val="228470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6564F-D69E-1340-8F97-258AB34B5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6" y="205892"/>
            <a:ext cx="7772400" cy="6217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67FD5-8525-48B8-DE8C-400BD1B21673}"/>
              </a:ext>
            </a:extLst>
          </p:cNvPr>
          <p:cNvSpPr txBox="1"/>
          <p:nvPr/>
        </p:nvSpPr>
        <p:spPr>
          <a:xfrm>
            <a:off x="7872416" y="627117"/>
            <a:ext cx="4167183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Predicts 46.16% voluntary employee turnover in coming years with an average tenure of 6.83 per employee.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Steady early attrition rates, with an increase to 10.16% projected beyond 2029, suggesting the need for retention strategies.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Higher predicted attrition among males and in roles like Engineering and Operations highlight the key demographics for focused retention efforts.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6F908E-2CB7-2E23-EC84-04D13574E2FC}"/>
              </a:ext>
            </a:extLst>
          </p:cNvPr>
          <p:cNvSpPr txBox="1"/>
          <p:nvPr/>
        </p:nvSpPr>
        <p:spPr>
          <a:xfrm>
            <a:off x="8160745" y="-102918"/>
            <a:ext cx="4014782" cy="75463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Snippets</a:t>
            </a:r>
          </a:p>
        </p:txBody>
      </p:sp>
    </p:spTree>
    <p:extLst>
      <p:ext uri="{BB962C8B-B14F-4D97-AF65-F5344CB8AC3E}">
        <p14:creationId xmlns:p14="http://schemas.microsoft.com/office/powerpoint/2010/main" val="227877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Desk with productivity items">
            <a:extLst>
              <a:ext uri="{FF2B5EF4-FFF2-40B4-BE49-F238E27FC236}">
                <a16:creationId xmlns:a16="http://schemas.microsoft.com/office/drawing/2014/main" id="{ABDB8C52-CFCA-14D7-6E94-C69C19689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92" r="12742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E5119-E2AE-57E2-5EBD-9FA4B2B7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1213"/>
            <a:ext cx="6103024" cy="122331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200" b="1"/>
              <a:t>Financial Strategy for Talent Acquisition amidst Voluntary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B59C-CE61-2826-ECDF-96467E42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1868"/>
            <a:ext cx="6088974" cy="517071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i="0"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Churn Cost Projections</a:t>
            </a:r>
            <a:r>
              <a:rPr lang="en-IN" sz="1300" b="0" i="0"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: Anticipated voluntary turnover of 1,616 employees, with an estimated financial impact of approximately $66.8 million over the next two years, based on salaries, turnover rates, and hiring multipliers.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i="0"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Comprehensive Hiring Expenses</a:t>
            </a:r>
            <a:r>
              <a:rPr lang="en-IN" sz="1300" b="0" i="0"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: Allocate budget for recruitment, training, onboarding, and additional incentives such as relocation packages and joining bonuses to ensure competitive hiring practices.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i="0"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Strategic Budget Utilization</a:t>
            </a:r>
            <a:r>
              <a:rPr lang="en-IN" sz="1300" b="0" i="0"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: Invest the allocated funds to cover the cost of replacing critical roles and support new positions essential for company growth and sustainability.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i="0"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Targeted Investment in High-Risk Areas</a:t>
            </a:r>
            <a:r>
              <a:rPr lang="en-IN" sz="1300" b="0" i="0"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: Prioritize funding for departments and regions with the highest turnover</a:t>
            </a:r>
            <a:r>
              <a:rPr lang="en-IN" sz="1300">
                <a:highlight>
                  <a:srgbClr val="FFFFFF"/>
                </a:highlight>
                <a:cs typeface="Calibri" panose="020F0502020204030204" pitchFamily="34" charset="0"/>
              </a:rPr>
              <a:t> and </a:t>
            </a:r>
            <a:r>
              <a:rPr lang="en-IN" sz="1300" b="0" i="0"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implement strategies to reduce attrition and bolster retention.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i="0"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Adaptive Financial Framework</a:t>
            </a:r>
            <a:r>
              <a:rPr lang="en-IN" sz="1300" b="0" i="0"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: Use these projections as a starting point for a dynamic workforce financial plan that adjusts to evolving corporate and market conditions.</a:t>
            </a:r>
            <a:br>
              <a:rPr lang="en-IN" sz="1300"/>
            </a:b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12276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88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04DB4F-E808-2FFC-1EEB-5B195A50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9" y="1477860"/>
            <a:ext cx="2835020" cy="2528084"/>
          </a:xfrm>
        </p:spPr>
        <p:txBody>
          <a:bodyPr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Lessons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Learned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1A0511-CDD4-C6D9-415C-A3FE4D455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979491"/>
              </p:ext>
            </p:extLst>
          </p:nvPr>
        </p:nvGraphicFramePr>
        <p:xfrm>
          <a:off x="3794295" y="288758"/>
          <a:ext cx="8090435" cy="6307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142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E2F7-AC10-FCE2-9C4F-D6DEE478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15"/>
            <a:ext cx="7270811" cy="876691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83FA1-8CDE-ACB1-A3E5-E9847CDB4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7835"/>
            <a:ext cx="7270811" cy="5774479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IN" sz="1600" b="1"/>
              <a:t>Comprehensive Data Lifecycle:</a:t>
            </a:r>
            <a:r>
              <a:rPr lang="en-IN" sz="1600"/>
              <a:t> From meticulous cleaning to strategic segmentation, the data lifecycle is foundational to predictive analytics. </a:t>
            </a:r>
          </a:p>
          <a:p>
            <a:pPr>
              <a:lnSpc>
                <a:spcPct val="200000"/>
              </a:lnSpc>
            </a:pPr>
            <a:r>
              <a:rPr lang="en-IN" sz="1600" b="1"/>
              <a:t>Insightful Model Comparison:</a:t>
            </a:r>
            <a:r>
              <a:rPr lang="en-IN" sz="1600"/>
              <a:t> A systematic approach to model comparison underscores the need to consider practicality alongside performance metrics. </a:t>
            </a:r>
          </a:p>
          <a:p>
            <a:pPr>
              <a:lnSpc>
                <a:spcPct val="200000"/>
              </a:lnSpc>
            </a:pPr>
            <a:r>
              <a:rPr lang="en-IN" sz="1600" b="1"/>
              <a:t>Precision in Prediction:</a:t>
            </a:r>
            <a:r>
              <a:rPr lang="en-IN" sz="1600"/>
              <a:t> Employing the optimal threshold and advanced feature engineering leads to precise and actionable predictions. </a:t>
            </a:r>
          </a:p>
          <a:p>
            <a:pPr>
              <a:lnSpc>
                <a:spcPct val="200000"/>
              </a:lnSpc>
            </a:pPr>
            <a:r>
              <a:rPr lang="en-IN" sz="1600" b="1"/>
              <a:t>Proactive HR Planning:</a:t>
            </a:r>
            <a:r>
              <a:rPr lang="en-IN" sz="1600"/>
              <a:t> Forecasting turnover allows HR to transition from reactive to proactive, strategically managing talent retention. </a:t>
            </a:r>
          </a:p>
          <a:p>
            <a:pPr>
              <a:lnSpc>
                <a:spcPct val="200000"/>
              </a:lnSpc>
            </a:pPr>
            <a:r>
              <a:rPr lang="en-IN" sz="1600" b="1"/>
              <a:t>Balanced Model Efficacy:</a:t>
            </a:r>
            <a:r>
              <a:rPr lang="en-IN" sz="1600"/>
              <a:t> CatBoost emerged as a balanced choice, demonstrating that the best model is not solely about accuracy, but also operational fit. </a:t>
            </a:r>
          </a:p>
          <a:p>
            <a:pPr>
              <a:lnSpc>
                <a:spcPct val="200000"/>
              </a:lnSpc>
            </a:pPr>
            <a:r>
              <a:rPr lang="en-IN" sz="1600" b="1"/>
              <a:t>Future-Ready Analytics:</a:t>
            </a:r>
            <a:r>
              <a:rPr lang="en-IN" sz="1600"/>
              <a:t> Our methodology illustrates a roadmap for future projects, where adaptability and continual learning are paramount.</a:t>
            </a:r>
            <a:endParaRPr lang="en-US" sz="1600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6A2B3DDE-A37F-C274-27E7-EB404DB6D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83" r="5885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071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oogle Shape;80;g2a69c0c9afc_0_27"/>
          <p:cNvSpPr txBox="1"/>
          <p:nvPr/>
        </p:nvSpPr>
        <p:spPr>
          <a:xfrm>
            <a:off x="6513788" y="1"/>
            <a:ext cx="4840010" cy="9143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3200" b="1">
                <a:latin typeface="+mj-lt"/>
                <a:ea typeface="+mj-ea"/>
                <a:cs typeface="+mj-cs"/>
              </a:rPr>
              <a:t>Problem Statement</a:t>
            </a:r>
          </a:p>
        </p:txBody>
      </p:sp>
      <p:pic>
        <p:nvPicPr>
          <p:cNvPr id="2" name="Google Shape;79;g2a69c0c9afc_0_27">
            <a:extLst>
              <a:ext uri="{FF2B5EF4-FFF2-40B4-BE49-F238E27FC236}">
                <a16:creationId xmlns:a16="http://schemas.microsoft.com/office/drawing/2014/main" id="{4AB029E2-5607-77AD-21CB-33A8DFEAA8DF}"/>
              </a:ext>
            </a:extLst>
          </p:cNvPr>
          <p:cNvPicPr preferRelativeResize="0"/>
          <p:nvPr/>
        </p:nvPicPr>
        <p:blipFill rotWithShape="1">
          <a:blip r:embed="rId3"/>
          <a:srcRect r="43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0C8245-D6C9-90C2-C8E9-A621D4A2DB3B}"/>
              </a:ext>
            </a:extLst>
          </p:cNvPr>
          <p:cNvSpPr txBox="1"/>
          <p:nvPr/>
        </p:nvSpPr>
        <p:spPr>
          <a:xfrm>
            <a:off x="5818857" y="729048"/>
            <a:ext cx="6253695" cy="59435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 defTabSz="9144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>
                <a:effectLst/>
                <a:highlight>
                  <a:srgbClr val="FFFFFF"/>
                </a:highlight>
              </a:rPr>
              <a:t>Enhance Decision-Making</a:t>
            </a:r>
            <a:r>
              <a:rPr lang="en-US" sz="1600" b="0" i="0">
                <a:effectLst/>
                <a:highlight>
                  <a:srgbClr val="FFFFFF"/>
                </a:highlight>
              </a:rPr>
              <a:t>: Aim to leverage predictive analytics and machine learning to refine the insights that HR offers to leadership.</a:t>
            </a:r>
          </a:p>
          <a:p>
            <a:pPr marL="285750" indent="-285750" defTabSz="9144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>
                <a:effectLst/>
                <a:highlight>
                  <a:srgbClr val="FFFFFF"/>
                </a:highlight>
              </a:rPr>
              <a:t>Data Diversification</a:t>
            </a:r>
            <a:r>
              <a:rPr lang="en-US" sz="1600" b="0" i="0">
                <a:effectLst/>
                <a:highlight>
                  <a:srgbClr val="FFFFFF"/>
                </a:highlight>
              </a:rPr>
              <a:t>: Manage and analyze diverse employee data, from basic employment details to extensive </a:t>
            </a:r>
            <a:r>
              <a:rPr lang="en-US" sz="1600">
                <a:highlight>
                  <a:srgbClr val="FFFFFF"/>
                </a:highlight>
              </a:rPr>
              <a:t>workforce demographics and compensation framework</a:t>
            </a:r>
            <a:r>
              <a:rPr lang="en-US" sz="1600" b="0" i="0">
                <a:effectLst/>
                <a:highlight>
                  <a:srgbClr val="FFFFFF"/>
                </a:highlight>
              </a:rPr>
              <a:t> over the years.</a:t>
            </a:r>
          </a:p>
          <a:p>
            <a:pPr marL="285750" indent="-285750" defTabSz="9144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>
                <a:effectLst/>
                <a:highlight>
                  <a:srgbClr val="FFFFFF"/>
                </a:highlight>
              </a:rPr>
              <a:t>Integration and Analysis</a:t>
            </a:r>
            <a:r>
              <a:rPr lang="en-US" sz="1600" b="0" i="0">
                <a:effectLst/>
                <a:highlight>
                  <a:srgbClr val="FFFFFF"/>
                </a:highlight>
              </a:rPr>
              <a:t>: Explore effective methods to integrate and clean data from various systems to facilitate comprehensive analysis.</a:t>
            </a:r>
          </a:p>
          <a:p>
            <a:pPr marL="285750" indent="-285750" defTabSz="9144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>
                <a:effectLst/>
                <a:highlight>
                  <a:srgbClr val="FFFFFF"/>
                </a:highlight>
              </a:rPr>
              <a:t>Beyond Excel</a:t>
            </a:r>
            <a:r>
              <a:rPr lang="en-US" sz="1600" b="0" i="0">
                <a:effectLst/>
                <a:highlight>
                  <a:srgbClr val="FFFFFF"/>
                </a:highlight>
              </a:rPr>
              <a:t>: Address the limitations of Excel, which can be time-intensive and lacks scalability for dynamic data analysis needs.</a:t>
            </a:r>
          </a:p>
          <a:p>
            <a:pPr marL="285750" indent="-285750" defTabSz="9144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>
                <a:effectLst/>
                <a:highlight>
                  <a:srgbClr val="FFFFFF"/>
                </a:highlight>
              </a:rPr>
              <a:t>Goal</a:t>
            </a:r>
            <a:r>
              <a:rPr lang="en-US" sz="1600" b="0" i="0">
                <a:effectLst/>
                <a:highlight>
                  <a:srgbClr val="FFFFFF"/>
                </a:highlight>
              </a:rPr>
              <a:t>: Utilize predictive analytics to identify the </a:t>
            </a:r>
            <a:r>
              <a:rPr lang="en-US" sz="1600">
                <a:highlight>
                  <a:srgbClr val="FFFFFF"/>
                </a:highlight>
              </a:rPr>
              <a:t>voluntary</a:t>
            </a:r>
            <a:r>
              <a:rPr lang="en-US" sz="1600" b="0" i="0">
                <a:effectLst/>
                <a:highlight>
                  <a:srgbClr val="FFFFFF"/>
                </a:highlight>
              </a:rPr>
              <a:t> employee turnover and accurately forecast hiring needs, thereby creating a sustainable strategy for talent management.</a:t>
            </a:r>
          </a:p>
        </p:txBody>
      </p:sp>
      <p:sp>
        <p:nvSpPr>
          <p:cNvPr id="82" name="Google Shape;82;g2a69c0c9afc_0_27"/>
          <p:cNvSpPr txBox="1"/>
          <p:nvPr/>
        </p:nvSpPr>
        <p:spPr>
          <a:xfrm>
            <a:off x="4809480" y="413656"/>
            <a:ext cx="7369619" cy="630282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B9B58-B104-3E6D-CBA7-6C7FB225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280" y="-13036"/>
            <a:ext cx="12340280" cy="69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8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wavy lines&#10;&#10;Description automatically generated">
            <a:extLst>
              <a:ext uri="{FF2B5EF4-FFF2-40B4-BE49-F238E27FC236}">
                <a16:creationId xmlns:a16="http://schemas.microsoft.com/office/drawing/2014/main" id="{F505FE62-035C-C7C0-A0E1-632069A09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743" b="12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AE28B-43C0-874D-0B7C-1EB66C6F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9183"/>
            <a:ext cx="11277601" cy="13255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Data Overview 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BC722B1-FBB1-0909-64CB-E496EA0AFB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743109"/>
              </p:ext>
            </p:extLst>
          </p:nvPr>
        </p:nvGraphicFramePr>
        <p:xfrm>
          <a:off x="457199" y="1494744"/>
          <a:ext cx="11321143" cy="5194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298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FA573-9954-701C-1CD2-E28BC2DF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IN" sz="4000">
                <a:solidFill>
                  <a:srgbClr val="FFFFFF"/>
                </a:solidFill>
              </a:rPr>
              <a:t>Data Cleaning and Preparation Process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8F4CCC26-61DF-5EA2-ADFE-5E32A9758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151937"/>
              </p:ext>
            </p:extLst>
          </p:nvPr>
        </p:nvGraphicFramePr>
        <p:xfrm>
          <a:off x="555171" y="1752601"/>
          <a:ext cx="11136085" cy="4756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005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A5E4704-79D5-3944-C69B-3F93AA63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74" y="2072144"/>
            <a:ext cx="3222107" cy="18684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000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Data Cleaning Overview </a:t>
            </a: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2C1CCA94-CAB3-BDE7-2D92-B2423F22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53" y="107338"/>
            <a:ext cx="3419533" cy="1585538"/>
          </a:xfrm>
          <a:prstGeom prst="rect">
            <a:avLst/>
          </a:prstGeom>
        </p:spPr>
      </p:pic>
      <p:pic>
        <p:nvPicPr>
          <p:cNvPr id="20" name="Picture 19" descr="A close-up of a data&#10;&#10;Description automatically generated">
            <a:extLst>
              <a:ext uri="{FF2B5EF4-FFF2-40B4-BE49-F238E27FC236}">
                <a16:creationId xmlns:a16="http://schemas.microsoft.com/office/drawing/2014/main" id="{FD9871BE-87C9-A5D6-CB7F-98D912C5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3" y="1495884"/>
            <a:ext cx="7112423" cy="11379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62CB6E-D454-6A12-A34B-91DFB7F3E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676" y="2862471"/>
            <a:ext cx="7469896" cy="3601354"/>
          </a:xfrm>
          <a:prstGeom prst="rect">
            <a:avLst/>
          </a:prstGeom>
        </p:spPr>
      </p:pic>
      <p:pic>
        <p:nvPicPr>
          <p:cNvPr id="12" name="Picture 11" descr="A screenshot of a white and black presentation&#10;&#10;Description automatically generated">
            <a:extLst>
              <a:ext uri="{FF2B5EF4-FFF2-40B4-BE49-F238E27FC236}">
                <a16:creationId xmlns:a16="http://schemas.microsoft.com/office/drawing/2014/main" id="{13EE3B51-818B-2408-7934-B615D607A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55" y="161858"/>
            <a:ext cx="4317497" cy="116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E219-FDB4-790B-508E-496191B2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32967" cy="121919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/>
              <a:t>Data Splitting and Setup</a:t>
            </a:r>
          </a:p>
        </p:txBody>
      </p:sp>
      <p:pic>
        <p:nvPicPr>
          <p:cNvPr id="4" name="Picture 3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2C7A55A-6C4C-FB42-0E2F-0D282A8C4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40" b="-804"/>
          <a:stretch/>
        </p:blipFill>
        <p:spPr>
          <a:xfrm>
            <a:off x="6869319" y="1060631"/>
            <a:ext cx="4912238" cy="3357203"/>
          </a:xfrm>
          <a:prstGeom prst="rect">
            <a:avLst/>
          </a:prstGeom>
        </p:spPr>
      </p:pic>
      <p:grpSp>
        <p:nvGrpSpPr>
          <p:cNvPr id="793" name="Group 79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794" name="Rectangle 79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 79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6D4CDAA-A4FB-371F-3FB1-5205EC505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794650"/>
              </p:ext>
            </p:extLst>
          </p:nvPr>
        </p:nvGraphicFramePr>
        <p:xfrm>
          <a:off x="402772" y="1219200"/>
          <a:ext cx="7500258" cy="5268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7667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Three arrows on bullseye">
            <a:extLst>
              <a:ext uri="{FF2B5EF4-FFF2-40B4-BE49-F238E27FC236}">
                <a16:creationId xmlns:a16="http://schemas.microsoft.com/office/drawing/2014/main" id="{0537F6C1-09B7-3E83-5248-86629CDA8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04" r="9091" b="7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34EE0-5D16-B59C-DD15-C96B55BF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8602"/>
          </a:xfrm>
        </p:spPr>
        <p:txBody>
          <a:bodyPr>
            <a:normAutofit/>
          </a:bodyPr>
          <a:lstStyle/>
          <a:p>
            <a:pPr algn="ctr"/>
            <a:r>
              <a:rPr lang="en-US" sz="4000" b="1"/>
              <a:t>Random Forest Model 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A62CD47-48CC-F4E6-4D9B-991FED868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602"/>
            <a:ext cx="10515600" cy="4851961"/>
          </a:xfrm>
        </p:spPr>
        <p:txBody>
          <a:bodyPr>
            <a:normAutofit fontScale="92500"/>
          </a:bodyPr>
          <a:lstStyle/>
          <a:p>
            <a:pPr algn="just">
              <a:lnSpc>
                <a:spcPct val="180000"/>
              </a:lnSpc>
            </a:pPr>
            <a:r>
              <a:rPr lang="en-IN" sz="1800" b="1"/>
              <a:t>Overview:</a:t>
            </a:r>
            <a:r>
              <a:rPr lang="en-IN" sz="1800"/>
              <a:t> Utilizes RandomForestClassifier to analyse employee turnover through constructing a multitude of decision trees for robust predictions. </a:t>
            </a:r>
          </a:p>
          <a:p>
            <a:pPr algn="just">
              <a:lnSpc>
                <a:spcPct val="180000"/>
              </a:lnSpc>
            </a:pPr>
            <a:r>
              <a:rPr lang="en-IN" sz="1800" b="1"/>
              <a:t>Functionality:</a:t>
            </a:r>
            <a:r>
              <a:rPr lang="en-IN" sz="1800"/>
              <a:t> Combines numerous independently trained decision trees to address different aspects of the dataset, improving the prediction stability and accuracy through aggregation. </a:t>
            </a:r>
          </a:p>
          <a:p>
            <a:pPr algn="just">
              <a:lnSpc>
                <a:spcPct val="180000"/>
              </a:lnSpc>
            </a:pPr>
            <a:r>
              <a:rPr lang="en-IN" sz="1800" b="1"/>
              <a:t>Accuracy &amp; Performance:</a:t>
            </a:r>
            <a:r>
              <a:rPr lang="en-IN" sz="1800"/>
              <a:t> Achieved an overall accuracy of 76%, confirming its efficacy in classifying types of employee terminations. </a:t>
            </a:r>
          </a:p>
          <a:p>
            <a:pPr algn="just">
              <a:lnSpc>
                <a:spcPct val="180000"/>
              </a:lnSpc>
            </a:pPr>
            <a:r>
              <a:rPr lang="en-IN" sz="1800" b="1"/>
              <a:t>Strengths:</a:t>
            </a:r>
            <a:r>
              <a:rPr lang="en-IN" sz="1800"/>
              <a:t> Known for high accuracy and the ability to handle large datasets with complex feature interactions. </a:t>
            </a:r>
          </a:p>
          <a:p>
            <a:pPr algn="just">
              <a:lnSpc>
                <a:spcPct val="180000"/>
              </a:lnSpc>
            </a:pPr>
            <a:r>
              <a:rPr lang="en-IN" sz="1800" b="1"/>
              <a:t>Application:</a:t>
            </a:r>
            <a:r>
              <a:rPr lang="en-IN" sz="1800"/>
              <a:t> Used to differentiate between voluntary and non-voluntary terminations, aiding in strategic HR decisions.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6447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BF76EA37-292D-02F5-3096-009CC03A1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284069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8C4ED-929E-901B-651A-9501DA0C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953"/>
            <a:ext cx="10515600" cy="1099260"/>
          </a:xfrm>
        </p:spPr>
        <p:txBody>
          <a:bodyPr>
            <a:normAutofit/>
          </a:bodyPr>
          <a:lstStyle/>
          <a:p>
            <a:pPr algn="ctr"/>
            <a:r>
              <a:rPr lang="en-US" sz="4000" b="1"/>
              <a:t>XGBoost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75EA9-F383-5CA3-BE68-BBB0303F2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515"/>
            <a:ext cx="10515600" cy="5114936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IN" sz="1700" b="1"/>
              <a:t>Overview: </a:t>
            </a:r>
            <a:r>
              <a:rPr lang="en-IN" sz="1700"/>
              <a:t>Employs XGBoost Classifier, a powerful model that utilizes a gradient boosting framework for decision trees, thereby optimizing both speed and accuracy.</a:t>
            </a:r>
          </a:p>
          <a:p>
            <a:pPr algn="just">
              <a:lnSpc>
                <a:spcPct val="170000"/>
              </a:lnSpc>
            </a:pPr>
            <a:r>
              <a:rPr lang="en-IN" sz="1700" b="1"/>
              <a:t>Functionality: </a:t>
            </a:r>
            <a:r>
              <a:rPr lang="en-IN" sz="1700"/>
              <a:t>Integrates rigorous training within a pipeline, including one-hot encoding and missing data imputation, enhanced by isotonic regression calibration. </a:t>
            </a:r>
          </a:p>
          <a:p>
            <a:pPr algn="just">
              <a:lnSpc>
                <a:spcPct val="170000"/>
              </a:lnSpc>
            </a:pPr>
            <a:r>
              <a:rPr lang="en-IN" sz="1700" b="1"/>
              <a:t>Accuracy &amp; Performance: </a:t>
            </a:r>
            <a:r>
              <a:rPr lang="en-IN" sz="1700"/>
              <a:t>Demonstrated superior performance with an accuracy of nearly 78% and a high ROC-AUC Score of 86.7%. </a:t>
            </a:r>
          </a:p>
          <a:p>
            <a:pPr algn="just">
              <a:lnSpc>
                <a:spcPct val="170000"/>
              </a:lnSpc>
            </a:pPr>
            <a:r>
              <a:rPr lang="en-IN" sz="1700" b="1"/>
              <a:t>Strengths:</a:t>
            </a:r>
            <a:r>
              <a:rPr lang="en-IN" sz="1700"/>
              <a:t> Effective in handling varied data types and complex interactions due to its advanced boosting techniques. </a:t>
            </a:r>
          </a:p>
          <a:p>
            <a:pPr algn="just">
              <a:lnSpc>
                <a:spcPct val="170000"/>
              </a:lnSpc>
            </a:pPr>
            <a:r>
              <a:rPr lang="en-IN" sz="1700" b="1"/>
              <a:t>Application:</a:t>
            </a:r>
            <a:r>
              <a:rPr lang="en-IN" sz="1700"/>
              <a:t> Primarily used for distinguishing between voluntary and non-voluntary terminations, enhancing predictive HR strategies.</a:t>
            </a:r>
          </a:p>
        </p:txBody>
      </p:sp>
    </p:spTree>
    <p:extLst>
      <p:ext uri="{BB962C8B-B14F-4D97-AF65-F5344CB8AC3E}">
        <p14:creationId xmlns:p14="http://schemas.microsoft.com/office/powerpoint/2010/main" val="205770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low polygon of different colors&#10;&#10;Description automatically generated">
            <a:extLst>
              <a:ext uri="{FF2B5EF4-FFF2-40B4-BE49-F238E27FC236}">
                <a16:creationId xmlns:a16="http://schemas.microsoft.com/office/drawing/2014/main" id="{E8F396F8-EE76-1E40-FBDF-C99B53F62E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223285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BB505-DF02-FFFE-5B9D-10AA42A24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40969"/>
          </a:xfrm>
        </p:spPr>
        <p:txBody>
          <a:bodyPr>
            <a:normAutofit/>
          </a:bodyPr>
          <a:lstStyle/>
          <a:p>
            <a:pPr algn="ctr"/>
            <a:r>
              <a:rPr lang="en-US" sz="4000" b="1"/>
              <a:t>AdaBoost Model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7161D71D-39C5-C8E7-8129-ABCF6ABFE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229647"/>
              </p:ext>
            </p:extLst>
          </p:nvPr>
        </p:nvGraphicFramePr>
        <p:xfrm>
          <a:off x="957942" y="1017686"/>
          <a:ext cx="10395858" cy="5617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999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1840</Words>
  <Application>Microsoft Macintosh PowerPoint</Application>
  <PresentationFormat>Widescreen</PresentationFormat>
  <Paragraphs>139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Meiryo</vt:lpstr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Data Overview </vt:lpstr>
      <vt:lpstr>Data Cleaning and Preparation Process</vt:lpstr>
      <vt:lpstr> Data Cleaning Overview  </vt:lpstr>
      <vt:lpstr>Data Splitting and Setup</vt:lpstr>
      <vt:lpstr>Random Forest Model </vt:lpstr>
      <vt:lpstr>XGBoost Model</vt:lpstr>
      <vt:lpstr>AdaBoost Model</vt:lpstr>
      <vt:lpstr>CatBoost Model </vt:lpstr>
      <vt:lpstr>Model Performance Comparison</vt:lpstr>
      <vt:lpstr>Selecting CatBoost as the Premier Classifier</vt:lpstr>
      <vt:lpstr>Predictive Analysis of Voluntary Termination</vt:lpstr>
      <vt:lpstr>Forecasting Employee Turnover</vt:lpstr>
      <vt:lpstr>PowerPoint Presentation</vt:lpstr>
      <vt:lpstr>PowerPoint Presentation</vt:lpstr>
      <vt:lpstr>Financial Strategy for Talent Acquisition amidst Voluntary Churn</vt:lpstr>
      <vt:lpstr>Lessons Learned</vt:lpstr>
      <vt:lpstr>Conclusion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Vision Statement </dc:title>
  <dc:subject/>
  <dc:creator>Sai Arvind Atluri </dc:creator>
  <cp:keywords/>
  <dc:description/>
  <cp:lastModifiedBy>Sai Arvind Atluri</cp:lastModifiedBy>
  <cp:revision>1</cp:revision>
  <dcterms:created xsi:type="dcterms:W3CDTF">2024-03-05T20:16:46Z</dcterms:created>
  <dcterms:modified xsi:type="dcterms:W3CDTF">2024-04-30T07:07:04Z</dcterms:modified>
  <cp:category/>
</cp:coreProperties>
</file>